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12" r:id="rId4"/>
  </p:sldMasterIdLst>
  <p:notesMasterIdLst>
    <p:notesMasterId r:id="rId17"/>
  </p:notesMasterIdLst>
  <p:sldIdLst>
    <p:sldId id="353" r:id="rId5"/>
    <p:sldId id="326" r:id="rId6"/>
    <p:sldId id="400" r:id="rId7"/>
    <p:sldId id="360" r:id="rId8"/>
    <p:sldId id="393" r:id="rId9"/>
    <p:sldId id="361" r:id="rId10"/>
    <p:sldId id="399" r:id="rId11"/>
    <p:sldId id="403" r:id="rId12"/>
    <p:sldId id="404" r:id="rId13"/>
    <p:sldId id="401" r:id="rId14"/>
    <p:sldId id="402" r:id="rId15"/>
    <p:sldId id="288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7BEA894-4F9A-471C-8BB4-5759B2510B7B}" name="Johanna Farkas" initials="JF" userId="S::johanna.farkas@migranthelpuk.org::c5d8fd5b-7330-4f94-ba58-ffa98527bb41" providerId="AD"/>
  <p188:author id="{7FA9F1F6-B9E6-640A-331F-EF23A352FCFF}" name="Sam Lakesmith" initials="SL" userId="S::sam.lakesmith@migranthelpuk.org::ff3d6661-6c98-4fd6-ae39-7140845b96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266D"/>
    <a:srgbClr val="AA64B4"/>
    <a:srgbClr val="7D69AF"/>
    <a:srgbClr val="EF3E42"/>
    <a:srgbClr val="A4247F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F36FA9-7E68-30F0-972B-947160C27676}" v="28" dt="2026-09-24T11:35:06.565"/>
    <p1510:client id="{D6921669-637C-9E1D-8D0C-48371D5F90D4}" v="14" dt="2026-09-25T14:40:10.750"/>
  </p1510:revLst>
</p1510:revInfo>
</file>

<file path=ppt/tableStyles.xml><?xml version="1.0" encoding="utf-8"?>
<a:tblStyleLst xmlns:a="http://schemas.openxmlformats.org/drawingml/2006/main" def="{478FD434-442B-4775-84C7-F069791788B4}">
  <a:tblStyle styleId="{478FD434-442B-4775-84C7-F069791788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3835" autoAdjust="0"/>
  </p:normalViewPr>
  <p:slideViewPr>
    <p:cSldViewPr snapToGrid="0">
      <p:cViewPr varScale="1">
        <p:scale>
          <a:sx n="62" d="100"/>
          <a:sy n="62" d="100"/>
        </p:scale>
        <p:origin x="14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anna Van Sanden" userId="S::rosanna.vansanden@migranthelpuk.org::5d2e2097-c005-4c84-93a3-70fcccedb505" providerId="AD" clId="Web-{D6921669-637C-9E1D-8D0C-48371D5F90D4}"/>
    <pc:docChg chg="modSld">
      <pc:chgData name="Rosanna Van Sanden" userId="S::rosanna.vansanden@migranthelpuk.org::5d2e2097-c005-4c84-93a3-70fcccedb505" providerId="AD" clId="Web-{D6921669-637C-9E1D-8D0C-48371D5F90D4}" dt="2026-09-25T14:40:10.750" v="13" actId="20577"/>
      <pc:docMkLst>
        <pc:docMk/>
      </pc:docMkLst>
      <pc:sldChg chg="modSp">
        <pc:chgData name="Rosanna Van Sanden" userId="S::rosanna.vansanden@migranthelpuk.org::5d2e2097-c005-4c84-93a3-70fcccedb505" providerId="AD" clId="Web-{D6921669-637C-9E1D-8D0C-48371D5F90D4}" dt="2026-09-25T14:40:10.750" v="13" actId="20577"/>
        <pc:sldMkLst>
          <pc:docMk/>
          <pc:sldMk cId="3020212908" sldId="393"/>
        </pc:sldMkLst>
        <pc:spChg chg="mod">
          <ac:chgData name="Rosanna Van Sanden" userId="S::rosanna.vansanden@migranthelpuk.org::5d2e2097-c005-4c84-93a3-70fcccedb505" providerId="AD" clId="Web-{D6921669-637C-9E1D-8D0C-48371D5F90D4}" dt="2026-09-25T14:40:10.750" v="13" actId="20577"/>
          <ac:spMkLst>
            <pc:docMk/>
            <pc:sldMk cId="3020212908" sldId="393"/>
            <ac:spMk id="8" creationId="{9B51DF3A-E2AF-673F-8BA8-2974AC1A215A}"/>
          </ac:spMkLst>
        </pc:spChg>
      </pc:sldChg>
    </pc:docChg>
  </pc:docChgLst>
  <pc:docChgLst>
    <pc:chgData name="Rosanna Van Sanden" userId="S::rosanna.vansanden@migranthelpuk.org::5d2e2097-c005-4c84-93a3-70fcccedb505" providerId="AD" clId="Web-{86F36FA9-7E68-30F0-972B-947160C27676}"/>
    <pc:docChg chg="modSld">
      <pc:chgData name="Rosanna Van Sanden" userId="S::rosanna.vansanden@migranthelpuk.org::5d2e2097-c005-4c84-93a3-70fcccedb505" providerId="AD" clId="Web-{86F36FA9-7E68-30F0-972B-947160C27676}" dt="2026-09-24T11:35:06.565" v="27" actId="20577"/>
      <pc:docMkLst>
        <pc:docMk/>
      </pc:docMkLst>
      <pc:sldChg chg="modSp">
        <pc:chgData name="Rosanna Van Sanden" userId="S::rosanna.vansanden@migranthelpuk.org::5d2e2097-c005-4c84-93a3-70fcccedb505" providerId="AD" clId="Web-{86F36FA9-7E68-30F0-972B-947160C27676}" dt="2026-09-24T11:35:06.565" v="27" actId="20577"/>
        <pc:sldMkLst>
          <pc:docMk/>
          <pc:sldMk cId="2144263273" sldId="402"/>
        </pc:sldMkLst>
        <pc:spChg chg="mod">
          <ac:chgData name="Rosanna Van Sanden" userId="S::rosanna.vansanden@migranthelpuk.org::5d2e2097-c005-4c84-93a3-70fcccedb505" providerId="AD" clId="Web-{86F36FA9-7E68-30F0-972B-947160C27676}" dt="2026-09-24T11:35:06.565" v="27" actId="20577"/>
          <ac:spMkLst>
            <pc:docMk/>
            <pc:sldMk cId="2144263273" sldId="402"/>
            <ac:spMk id="4" creationId="{A3BD84B9-B046-B48E-D084-62E406CCEF4D}"/>
          </ac:spMkLst>
        </pc:spChg>
        <pc:picChg chg="mod">
          <ac:chgData name="Rosanna Van Sanden" userId="S::rosanna.vansanden@migranthelpuk.org::5d2e2097-c005-4c84-93a3-70fcccedb505" providerId="AD" clId="Web-{86F36FA9-7E68-30F0-972B-947160C27676}" dt="2026-09-24T11:34:05.548" v="18" actId="1076"/>
          <ac:picMkLst>
            <pc:docMk/>
            <pc:sldMk cId="2144263273" sldId="402"/>
            <ac:picMk id="5" creationId="{EAFD93E2-2235-60E3-B163-4DF91B8F7C42}"/>
          </ac:picMkLst>
        </pc:picChg>
        <pc:picChg chg="mod">
          <ac:chgData name="Rosanna Van Sanden" userId="S::rosanna.vansanden@migranthelpuk.org::5d2e2097-c005-4c84-93a3-70fcccedb505" providerId="AD" clId="Web-{86F36FA9-7E68-30F0-972B-947160C27676}" dt="2026-09-24T11:34:07.611" v="19" actId="1076"/>
          <ac:picMkLst>
            <pc:docMk/>
            <pc:sldMk cId="2144263273" sldId="402"/>
            <ac:picMk id="7" creationId="{252A0D18-B35D-3FE6-4A58-A6AFE9A453B9}"/>
          </ac:picMkLst>
        </pc:picChg>
        <pc:picChg chg="mod">
          <ac:chgData name="Rosanna Van Sanden" userId="S::rosanna.vansanden@migranthelpuk.org::5d2e2097-c005-4c84-93a3-70fcccedb505" providerId="AD" clId="Web-{86F36FA9-7E68-30F0-972B-947160C27676}" dt="2026-09-24T11:34:10.954" v="20" actId="1076"/>
          <ac:picMkLst>
            <pc:docMk/>
            <pc:sldMk cId="2144263273" sldId="402"/>
            <ac:picMk id="9" creationId="{AEF361A1-D656-07F7-D4FC-43AF32267C56}"/>
          </ac:picMkLst>
        </pc:picChg>
      </pc:sldChg>
    </pc:docChg>
  </pc:docChgLst>
  <pc:docChgLst>
    <pc:chgData name="Sabah Heydon" userId="410d5dd2-d2c5-4743-b861-3673130c1eb8" providerId="ADAL" clId="{7B88C9AD-C1F5-4079-BD12-0806B3E4542C}"/>
    <pc:docChg chg="modSld">
      <pc:chgData name="Sabah Heydon" userId="410d5dd2-d2c5-4743-b861-3673130c1eb8" providerId="ADAL" clId="{7B88C9AD-C1F5-4079-BD12-0806B3E4542C}" dt="2026-09-18T13:54:36.512" v="2"/>
      <pc:docMkLst>
        <pc:docMk/>
      </pc:docMkLst>
      <pc:sldChg chg="addSp delSp modSp mod">
        <pc:chgData name="Sabah Heydon" userId="410d5dd2-d2c5-4743-b861-3673130c1eb8" providerId="ADAL" clId="{7B88C9AD-C1F5-4079-BD12-0806B3E4542C}" dt="2026-09-18T13:54:36.512" v="2"/>
        <pc:sldMkLst>
          <pc:docMk/>
          <pc:sldMk cId="893112363" sldId="400"/>
        </pc:sldMkLst>
      </pc:sldChg>
    </pc:docChg>
  </pc:docChgLst>
  <pc:docChgLst>
    <pc:chgData name="Rosanna Van Sanden" userId="S::rosanna.vansanden@migranthelpuk.org::5d2e2097-c005-4c84-93a3-70fcccedb505" providerId="AD" clId="Web-{2675A16C-8640-4AB6-B976-35D2DEDBFF50}"/>
    <pc:docChg chg="modSld">
      <pc:chgData name="Rosanna Van Sanden" userId="S::rosanna.vansanden@migranthelpuk.org::5d2e2097-c005-4c84-93a3-70fcccedb505" providerId="AD" clId="Web-{2675A16C-8640-4AB6-B976-35D2DEDBFF50}" dt="2026-09-23T14:25:16.579" v="58" actId="1076"/>
      <pc:docMkLst>
        <pc:docMk/>
      </pc:docMkLst>
      <pc:sldChg chg="modSp">
        <pc:chgData name="Rosanna Van Sanden" userId="S::rosanna.vansanden@migranthelpuk.org::5d2e2097-c005-4c84-93a3-70fcccedb505" providerId="AD" clId="Web-{2675A16C-8640-4AB6-B976-35D2DEDBFF50}" dt="2026-09-23T14:21:26.578" v="8" actId="1076"/>
        <pc:sldMkLst>
          <pc:docMk/>
          <pc:sldMk cId="685531063" sldId="361"/>
        </pc:sldMkLst>
        <pc:spChg chg="mod">
          <ac:chgData name="Rosanna Van Sanden" userId="S::rosanna.vansanden@migranthelpuk.org::5d2e2097-c005-4c84-93a3-70fcccedb505" providerId="AD" clId="Web-{2675A16C-8640-4AB6-B976-35D2DEDBFF50}" dt="2026-09-23T14:21:26.578" v="8" actId="1076"/>
          <ac:spMkLst>
            <pc:docMk/>
            <pc:sldMk cId="685531063" sldId="361"/>
            <ac:spMk id="4" creationId="{2C0CCC12-07B0-6DDE-3D34-BF4BE93E56F5}"/>
          </ac:spMkLst>
        </pc:spChg>
      </pc:sldChg>
      <pc:sldChg chg="modSp">
        <pc:chgData name="Rosanna Van Sanden" userId="S::rosanna.vansanden@migranthelpuk.org::5d2e2097-c005-4c84-93a3-70fcccedb505" providerId="AD" clId="Web-{2675A16C-8640-4AB6-B976-35D2DEDBFF50}" dt="2026-09-23T14:21:20.578" v="7" actId="1076"/>
        <pc:sldMkLst>
          <pc:docMk/>
          <pc:sldMk cId="3020212908" sldId="393"/>
        </pc:sldMkLst>
        <pc:spChg chg="mod">
          <ac:chgData name="Rosanna Van Sanden" userId="S::rosanna.vansanden@migranthelpuk.org::5d2e2097-c005-4c84-93a3-70fcccedb505" providerId="AD" clId="Web-{2675A16C-8640-4AB6-B976-35D2DEDBFF50}" dt="2026-09-23T14:21:20.578" v="7" actId="1076"/>
          <ac:spMkLst>
            <pc:docMk/>
            <pc:sldMk cId="3020212908" sldId="393"/>
            <ac:spMk id="8" creationId="{9B51DF3A-E2AF-673F-8BA8-2974AC1A215A}"/>
          </ac:spMkLst>
        </pc:spChg>
      </pc:sldChg>
      <pc:sldChg chg="modSp">
        <pc:chgData name="Rosanna Van Sanden" userId="S::rosanna.vansanden@migranthelpuk.org::5d2e2097-c005-4c84-93a3-70fcccedb505" providerId="AD" clId="Web-{2675A16C-8640-4AB6-B976-35D2DEDBFF50}" dt="2026-09-23T14:24:45.046" v="56" actId="1076"/>
        <pc:sldMkLst>
          <pc:docMk/>
          <pc:sldMk cId="4003627006" sldId="399"/>
        </pc:sldMkLst>
        <pc:spChg chg="mod">
          <ac:chgData name="Rosanna Van Sanden" userId="S::rosanna.vansanden@migranthelpuk.org::5d2e2097-c005-4c84-93a3-70fcccedb505" providerId="AD" clId="Web-{2675A16C-8640-4AB6-B976-35D2DEDBFF50}" dt="2026-09-23T14:24:45.046" v="56" actId="1076"/>
          <ac:spMkLst>
            <pc:docMk/>
            <pc:sldMk cId="4003627006" sldId="399"/>
            <ac:spMk id="4" creationId="{662453A7-96BC-1A1F-CB84-2C1776ADB9D0}"/>
          </ac:spMkLst>
        </pc:spChg>
        <pc:spChg chg="mod">
          <ac:chgData name="Rosanna Van Sanden" userId="S::rosanna.vansanden@migranthelpuk.org::5d2e2097-c005-4c84-93a3-70fcccedb505" providerId="AD" clId="Web-{2675A16C-8640-4AB6-B976-35D2DEDBFF50}" dt="2026-09-23T14:23:34.416" v="47" actId="20577"/>
          <ac:spMkLst>
            <pc:docMk/>
            <pc:sldMk cId="4003627006" sldId="399"/>
            <ac:spMk id="19" creationId="{F89BCEC0-A43F-660E-2AD5-F7AEFB734A6F}"/>
          </ac:spMkLst>
        </pc:spChg>
      </pc:sldChg>
      <pc:sldChg chg="modSp">
        <pc:chgData name="Rosanna Van Sanden" userId="S::rosanna.vansanden@migranthelpuk.org::5d2e2097-c005-4c84-93a3-70fcccedb505" providerId="AD" clId="Web-{2675A16C-8640-4AB6-B976-35D2DEDBFF50}" dt="2026-09-23T14:25:16.579" v="58" actId="1076"/>
        <pc:sldMkLst>
          <pc:docMk/>
          <pc:sldMk cId="784739964" sldId="401"/>
        </pc:sldMkLst>
        <pc:spChg chg="mod">
          <ac:chgData name="Rosanna Van Sanden" userId="S::rosanna.vansanden@migranthelpuk.org::5d2e2097-c005-4c84-93a3-70fcccedb505" providerId="AD" clId="Web-{2675A16C-8640-4AB6-B976-35D2DEDBFF50}" dt="2026-09-23T14:25:16.579" v="58" actId="1076"/>
          <ac:spMkLst>
            <pc:docMk/>
            <pc:sldMk cId="784739964" sldId="401"/>
            <ac:spMk id="4" creationId="{34D1DE32-02DE-64BB-B1A7-45A7D6CFD7A7}"/>
          </ac:spMkLst>
        </pc:spChg>
      </pc:sldChg>
      <pc:sldChg chg="modSp">
        <pc:chgData name="Rosanna Van Sanden" userId="S::rosanna.vansanden@migranthelpuk.org::5d2e2097-c005-4c84-93a3-70fcccedb505" providerId="AD" clId="Web-{2675A16C-8640-4AB6-B976-35D2DEDBFF50}" dt="2026-09-23T14:24:33.436" v="55" actId="1076"/>
        <pc:sldMkLst>
          <pc:docMk/>
          <pc:sldMk cId="1742077826" sldId="403"/>
        </pc:sldMkLst>
        <pc:spChg chg="mod">
          <ac:chgData name="Rosanna Van Sanden" userId="S::rosanna.vansanden@migranthelpuk.org::5d2e2097-c005-4c84-93a3-70fcccedb505" providerId="AD" clId="Web-{2675A16C-8640-4AB6-B976-35D2DEDBFF50}" dt="2026-09-23T14:24:33.436" v="55" actId="1076"/>
          <ac:spMkLst>
            <pc:docMk/>
            <pc:sldMk cId="1742077826" sldId="403"/>
            <ac:spMk id="7" creationId="{0EA3D3B3-04E4-87BA-0C02-E3E5CEA81AB1}"/>
          </ac:spMkLst>
        </pc:spChg>
      </pc:sldChg>
      <pc:sldChg chg="modSp">
        <pc:chgData name="Rosanna Van Sanden" userId="S::rosanna.vansanden@migranthelpuk.org::5d2e2097-c005-4c84-93a3-70fcccedb505" providerId="AD" clId="Web-{2675A16C-8640-4AB6-B976-35D2DEDBFF50}" dt="2026-09-23T14:24:20.935" v="54" actId="1076"/>
        <pc:sldMkLst>
          <pc:docMk/>
          <pc:sldMk cId="1454483816" sldId="404"/>
        </pc:sldMkLst>
        <pc:spChg chg="mod">
          <ac:chgData name="Rosanna Van Sanden" userId="S::rosanna.vansanden@migranthelpuk.org::5d2e2097-c005-4c84-93a3-70fcccedb505" providerId="AD" clId="Web-{2675A16C-8640-4AB6-B976-35D2DEDBFF50}" dt="2026-09-23T14:24:20.935" v="54" actId="1076"/>
          <ac:spMkLst>
            <pc:docMk/>
            <pc:sldMk cId="1454483816" sldId="404"/>
            <ac:spMk id="4" creationId="{E511981E-2196-6B3B-FF50-43B4521337BF}"/>
          </ac:spMkLst>
        </pc:spChg>
      </pc:sldChg>
    </pc:docChg>
  </pc:docChgLst>
  <pc:docChgLst>
    <pc:chgData name="Mirwais Siddiqi" userId="S::mirwais.siddiqi@migranthelpuk.org::1fd5689e-182f-4080-b5c9-027c89bc293e" providerId="AD" clId="Web-{FEA9B850-25F2-6280-0566-1AB9D0A40433}"/>
    <pc:docChg chg="modSld">
      <pc:chgData name="Mirwais Siddiqi" userId="S::mirwais.siddiqi@migranthelpuk.org::1fd5689e-182f-4080-b5c9-027c89bc293e" providerId="AD" clId="Web-{FEA9B850-25F2-6280-0566-1AB9D0A40433}" dt="2026-09-25T14:41:59.616" v="29"/>
      <pc:docMkLst>
        <pc:docMk/>
      </pc:docMkLst>
      <pc:sldChg chg="modNotes">
        <pc:chgData name="Mirwais Siddiqi" userId="S::mirwais.siddiqi@migranthelpuk.org::1fd5689e-182f-4080-b5c9-027c89bc293e" providerId="AD" clId="Web-{FEA9B850-25F2-6280-0566-1AB9D0A40433}" dt="2026-09-25T14:41:59.616" v="29"/>
        <pc:sldMkLst>
          <pc:docMk/>
          <pc:sldMk cId="685531063" sldId="3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7">
          <a:extLst>
            <a:ext uri="{FF2B5EF4-FFF2-40B4-BE49-F238E27FC236}">
              <a16:creationId xmlns:a16="http://schemas.microsoft.com/office/drawing/2014/main" id="{8D05C5A5-6DAB-C99A-C6B7-D0E5BB88C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8" name="Google Shape;2228;g9f665d9e5b_0_21:notes">
            <a:extLst>
              <a:ext uri="{FF2B5EF4-FFF2-40B4-BE49-F238E27FC236}">
                <a16:creationId xmlns:a16="http://schemas.microsoft.com/office/drawing/2014/main" id="{BF179605-FE8D-B6D1-8D74-D5C9C30407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9" name="Google Shape;2229;g9f665d9e5b_0_21:notes">
            <a:extLst>
              <a:ext uri="{FF2B5EF4-FFF2-40B4-BE49-F238E27FC236}">
                <a16:creationId xmlns:a16="http://schemas.microsoft.com/office/drawing/2014/main" id="{E546AD02-01C9-779C-7AFB-B0E56030F7E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6053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f665d9e5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f665d9e5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Notes for Presenter:</a:t>
            </a:r>
          </a:p>
        </p:txBody>
      </p:sp>
    </p:spTree>
    <p:extLst>
      <p:ext uri="{BB962C8B-B14F-4D97-AF65-F5344CB8AC3E}">
        <p14:creationId xmlns:p14="http://schemas.microsoft.com/office/powerpoint/2010/main" val="76542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>
          <a:extLst>
            <a:ext uri="{FF2B5EF4-FFF2-40B4-BE49-F238E27FC236}">
              <a16:creationId xmlns:a16="http://schemas.microsoft.com/office/drawing/2014/main" id="{307D4E6F-00BA-1758-8749-DC02F726A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f665d9e5b_0_6:notes">
            <a:extLst>
              <a:ext uri="{FF2B5EF4-FFF2-40B4-BE49-F238E27FC236}">
                <a16:creationId xmlns:a16="http://schemas.microsoft.com/office/drawing/2014/main" id="{B2CC9B5F-36D6-124E-3C4E-46DE2CC638C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f665d9e5b_0_6:notes">
            <a:extLst>
              <a:ext uri="{FF2B5EF4-FFF2-40B4-BE49-F238E27FC236}">
                <a16:creationId xmlns:a16="http://schemas.microsoft.com/office/drawing/2014/main" id="{857D5C87-3080-ECB8-6E60-F69A124A2C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/>
              <a:t>Notes for Presenter:</a:t>
            </a:r>
          </a:p>
        </p:txBody>
      </p:sp>
    </p:spTree>
    <p:extLst>
      <p:ext uri="{BB962C8B-B14F-4D97-AF65-F5344CB8AC3E}">
        <p14:creationId xmlns:p14="http://schemas.microsoft.com/office/powerpoint/2010/main" val="518410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>
          <a:extLst>
            <a:ext uri="{FF2B5EF4-FFF2-40B4-BE49-F238E27FC236}">
              <a16:creationId xmlns:a16="http://schemas.microsoft.com/office/drawing/2014/main" id="{05A58D06-7707-99DD-9220-B7CBE5579A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f665d9e5b_0_6:notes">
            <a:extLst>
              <a:ext uri="{FF2B5EF4-FFF2-40B4-BE49-F238E27FC236}">
                <a16:creationId xmlns:a16="http://schemas.microsoft.com/office/drawing/2014/main" id="{246FE2C0-6506-B449-18B9-340481F287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f665d9e5b_0_6:notes">
            <a:extLst>
              <a:ext uri="{FF2B5EF4-FFF2-40B4-BE49-F238E27FC236}">
                <a16:creationId xmlns:a16="http://schemas.microsoft.com/office/drawing/2014/main" id="{8B7EA8B1-FFF0-5C25-7BB8-7C6B2A152F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/>
              <a:t>Notes for Presenter:</a:t>
            </a:r>
          </a:p>
        </p:txBody>
      </p:sp>
    </p:spTree>
    <p:extLst>
      <p:ext uri="{BB962C8B-B14F-4D97-AF65-F5344CB8AC3E}">
        <p14:creationId xmlns:p14="http://schemas.microsoft.com/office/powerpoint/2010/main" val="14444165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>
          <a:extLst>
            <a:ext uri="{FF2B5EF4-FFF2-40B4-BE49-F238E27FC236}">
              <a16:creationId xmlns:a16="http://schemas.microsoft.com/office/drawing/2014/main" id="{73D4D321-F880-1DFB-23A4-C9C62B6CE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f665d9e5b_0_6:notes">
            <a:extLst>
              <a:ext uri="{FF2B5EF4-FFF2-40B4-BE49-F238E27FC236}">
                <a16:creationId xmlns:a16="http://schemas.microsoft.com/office/drawing/2014/main" id="{BB2583E0-A4E0-C32D-9513-2E6852A444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f665d9e5b_0_6:notes">
            <a:extLst>
              <a:ext uri="{FF2B5EF4-FFF2-40B4-BE49-F238E27FC236}">
                <a16:creationId xmlns:a16="http://schemas.microsoft.com/office/drawing/2014/main" id="{5455DBF7-2700-02E0-6DF1-550DD5C702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b="1" i="1" u="none" dirty="0"/>
              <a:t>Notes for Presenter: it would be good to add the following points; </a:t>
            </a:r>
          </a:p>
          <a:p>
            <a:pPr marL="0" indent="0">
              <a:buNone/>
            </a:pPr>
            <a:r>
              <a:rPr lang="en-US" b="1" i="1" u="none" dirty="0"/>
              <a:t>1-People receiving service </a:t>
            </a:r>
            <a:r>
              <a:rPr lang="en-US" b="1" i="1" dirty="0"/>
              <a:t>may have a  </a:t>
            </a:r>
            <a:r>
              <a:rPr lang="en-US" b="1" i="1" u="none" dirty="0"/>
              <a:t>ban entering UK</a:t>
            </a:r>
            <a:r>
              <a:rPr lang="en-US" b="1" i="1" dirty="0"/>
              <a:t> from 12 months / 10 years</a:t>
            </a:r>
            <a:r>
              <a:rPr lang="en-US" b="1" i="1" u="none" dirty="0"/>
              <a:t> but this can be confirmed later depending on the support received and immigration status.</a:t>
            </a:r>
          </a:p>
          <a:p>
            <a:pPr marL="0" indent="0">
              <a:buNone/>
            </a:pPr>
            <a:r>
              <a:rPr lang="en-US" b="1" i="1" u="none" dirty="0"/>
              <a:t>2- Individuals will have their asylum claim live until they point when they live UK.</a:t>
            </a:r>
          </a:p>
          <a:p>
            <a:pPr marL="0" indent="0">
              <a:buNone/>
            </a:pPr>
            <a:r>
              <a:rPr lang="en-US" b="1" i="1" u="none" dirty="0"/>
              <a:t>3- Individuals opting out of the process after initiation with no settlement , this may trigger enforcement or notify enforcement unit.</a:t>
            </a:r>
          </a:p>
          <a:p>
            <a:pPr marL="0" indent="0">
              <a:buNone/>
            </a:pPr>
            <a:r>
              <a:rPr lang="en-US" b="1" i="1" u="none" dirty="0"/>
              <a:t>4- Individuals are always to be reminded to seek legal advice before they proceed to have an informed decision.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701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>
          <a:extLst>
            <a:ext uri="{FF2B5EF4-FFF2-40B4-BE49-F238E27FC236}">
              <a16:creationId xmlns:a16="http://schemas.microsoft.com/office/drawing/2014/main" id="{502DD45D-F8FD-8D9A-9B2A-554BD270D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f665d9e5b_0_6:notes">
            <a:extLst>
              <a:ext uri="{FF2B5EF4-FFF2-40B4-BE49-F238E27FC236}">
                <a16:creationId xmlns:a16="http://schemas.microsoft.com/office/drawing/2014/main" id="{E32B34C2-B933-5A83-AE88-9363668A65B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f665d9e5b_0_6:notes">
            <a:extLst>
              <a:ext uri="{FF2B5EF4-FFF2-40B4-BE49-F238E27FC236}">
                <a16:creationId xmlns:a16="http://schemas.microsoft.com/office/drawing/2014/main" id="{C6CB3B67-24C3-2674-BD6A-D58705008D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/>
              <a:t>Notes for Presenter:</a:t>
            </a:r>
          </a:p>
        </p:txBody>
      </p:sp>
    </p:spTree>
    <p:extLst>
      <p:ext uri="{BB962C8B-B14F-4D97-AF65-F5344CB8AC3E}">
        <p14:creationId xmlns:p14="http://schemas.microsoft.com/office/powerpoint/2010/main" val="2241981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>
          <a:extLst>
            <a:ext uri="{FF2B5EF4-FFF2-40B4-BE49-F238E27FC236}">
              <a16:creationId xmlns:a16="http://schemas.microsoft.com/office/drawing/2014/main" id="{984540B5-1023-86D4-F322-6840B3FEA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f665d9e5b_0_6:notes">
            <a:extLst>
              <a:ext uri="{FF2B5EF4-FFF2-40B4-BE49-F238E27FC236}">
                <a16:creationId xmlns:a16="http://schemas.microsoft.com/office/drawing/2014/main" id="{DF1C6BD5-BE81-CE46-7C7F-1E1F66876C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f665d9e5b_0_6:notes">
            <a:extLst>
              <a:ext uri="{FF2B5EF4-FFF2-40B4-BE49-F238E27FC236}">
                <a16:creationId xmlns:a16="http://schemas.microsoft.com/office/drawing/2014/main" id="{2B67C564-9F48-D944-8772-FE1C5622F7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Notes for Presenter: individuals for above 19 countries could be eligible to financial support. Those classified as developing countries under OECD (organization for Economic Development ) receives £3000/ person. Those from developed countries may receives between £1500- £3000 depending on circumstances.</a:t>
            </a:r>
          </a:p>
        </p:txBody>
      </p:sp>
    </p:spTree>
    <p:extLst>
      <p:ext uri="{BB962C8B-B14F-4D97-AF65-F5344CB8AC3E}">
        <p14:creationId xmlns:p14="http://schemas.microsoft.com/office/powerpoint/2010/main" val="3045358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>
          <a:extLst>
            <a:ext uri="{FF2B5EF4-FFF2-40B4-BE49-F238E27FC236}">
              <a16:creationId xmlns:a16="http://schemas.microsoft.com/office/drawing/2014/main" id="{99CB30D4-91CE-A8C7-F6F4-AE9044CD9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f665d9e5b_0_6:notes">
            <a:extLst>
              <a:ext uri="{FF2B5EF4-FFF2-40B4-BE49-F238E27FC236}">
                <a16:creationId xmlns:a16="http://schemas.microsoft.com/office/drawing/2014/main" id="{4C194C35-F55F-8671-6363-60A28EFA90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f665d9e5b_0_6:notes">
            <a:extLst>
              <a:ext uri="{FF2B5EF4-FFF2-40B4-BE49-F238E27FC236}">
                <a16:creationId xmlns:a16="http://schemas.microsoft.com/office/drawing/2014/main" id="{F07E819C-95F6-309C-82E0-74F6BA9333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/>
              <a:t>Notes for Presenter:</a:t>
            </a:r>
          </a:p>
        </p:txBody>
      </p:sp>
    </p:spTree>
    <p:extLst>
      <p:ext uri="{BB962C8B-B14F-4D97-AF65-F5344CB8AC3E}">
        <p14:creationId xmlns:p14="http://schemas.microsoft.com/office/powerpoint/2010/main" val="1881504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>
          <a:extLst>
            <a:ext uri="{FF2B5EF4-FFF2-40B4-BE49-F238E27FC236}">
              <a16:creationId xmlns:a16="http://schemas.microsoft.com/office/drawing/2014/main" id="{6517AF9F-7413-DFB2-8135-3FE587D39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f665d9e5b_0_6:notes">
            <a:extLst>
              <a:ext uri="{FF2B5EF4-FFF2-40B4-BE49-F238E27FC236}">
                <a16:creationId xmlns:a16="http://schemas.microsoft.com/office/drawing/2014/main" id="{7547FE93-BF92-4A8B-A285-BB00E205E0B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f665d9e5b_0_6:notes">
            <a:extLst>
              <a:ext uri="{FF2B5EF4-FFF2-40B4-BE49-F238E27FC236}">
                <a16:creationId xmlns:a16="http://schemas.microsoft.com/office/drawing/2014/main" id="{E913EAD9-5EF1-CCAF-5123-09F9AB26A6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/>
              <a:t>Notes for Presenter:</a:t>
            </a:r>
          </a:p>
        </p:txBody>
      </p:sp>
    </p:spTree>
    <p:extLst>
      <p:ext uri="{BB962C8B-B14F-4D97-AF65-F5344CB8AC3E}">
        <p14:creationId xmlns:p14="http://schemas.microsoft.com/office/powerpoint/2010/main" val="3754102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>
          <a:extLst>
            <a:ext uri="{FF2B5EF4-FFF2-40B4-BE49-F238E27FC236}">
              <a16:creationId xmlns:a16="http://schemas.microsoft.com/office/drawing/2014/main" id="{488C4BEE-B7EC-E699-29F7-ADDE7D091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9f665d9e5b_0_6:notes">
            <a:extLst>
              <a:ext uri="{FF2B5EF4-FFF2-40B4-BE49-F238E27FC236}">
                <a16:creationId xmlns:a16="http://schemas.microsoft.com/office/drawing/2014/main" id="{D9FDBA31-1166-96D8-C3B0-2A06BDEC7E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9f665d9e5b_0_6:notes">
            <a:extLst>
              <a:ext uri="{FF2B5EF4-FFF2-40B4-BE49-F238E27FC236}">
                <a16:creationId xmlns:a16="http://schemas.microsoft.com/office/drawing/2014/main" id="{A7AAFA37-F7AF-08AC-E703-0C1129E22E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None/>
            </a:pPr>
            <a:r>
              <a:rPr lang="en-US"/>
              <a:t>Notes for Presenter:</a:t>
            </a:r>
          </a:p>
        </p:txBody>
      </p:sp>
    </p:spTree>
    <p:extLst>
      <p:ext uri="{BB962C8B-B14F-4D97-AF65-F5344CB8AC3E}">
        <p14:creationId xmlns:p14="http://schemas.microsoft.com/office/powerpoint/2010/main" val="37721385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8" name="Google Shape;2228;g9f665d9e5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9" name="Google Shape;2229;g9f665d9e5b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>
                <a:latin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84814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98526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58212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1180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>
                <a:latin typeface="Calibri" panose="020F050202020403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>
                <a:latin typeface="Calibri" panose="020F050202020403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49195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42815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995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>
                <a:latin typeface="Calibri" panose="020F0502020204030204" pitchFamily="34" charset="0"/>
              </a:defRPr>
            </a:lvl1pPr>
            <a:lvl2pPr>
              <a:defRPr sz="2100">
                <a:latin typeface="Calibri" panose="020F0502020204030204" pitchFamily="34" charset="0"/>
              </a:defRPr>
            </a:lvl2pPr>
            <a:lvl3pPr>
              <a:defRPr sz="1800">
                <a:latin typeface="Calibri" panose="020F0502020204030204" pitchFamily="34" charset="0"/>
              </a:defRPr>
            </a:lvl3pPr>
            <a:lvl4pPr>
              <a:defRPr sz="1500">
                <a:latin typeface="Calibri" panose="020F0502020204030204" pitchFamily="34" charset="0"/>
              </a:defRPr>
            </a:lvl4pPr>
            <a:lvl5pPr>
              <a:defRPr sz="1500">
                <a:latin typeface="Calibri" panose="020F0502020204030204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>
                <a:latin typeface="Calibri" panose="020F050202020403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3590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>
                <a:latin typeface="Calibri" panose="020F0502020204030204" pitchFamily="34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>
                <a:latin typeface="Calibri" panose="020F050202020403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858103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49976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>
            <a:lvl1pPr>
              <a:defRPr>
                <a:latin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5166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title" hasCustomPrompt="1"/>
          </p:nvPr>
        </p:nvSpPr>
        <p:spPr>
          <a:xfrm>
            <a:off x="3517750" y="945025"/>
            <a:ext cx="21027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>
                <a:solidFill>
                  <a:schemeClr val="dk2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r>
              <a:t>xx%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subTitle" idx="1"/>
          </p:nvPr>
        </p:nvSpPr>
        <p:spPr>
          <a:xfrm>
            <a:off x="3517750" y="1336675"/>
            <a:ext cx="2101800" cy="44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127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 panose="020F0502020204030204" pitchFamily="34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2"/>
          </p:nvPr>
        </p:nvSpPr>
        <p:spPr>
          <a:xfrm>
            <a:off x="3517750" y="1783200"/>
            <a:ext cx="21033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88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 panose="020F0502020204030204" pitchFamily="34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3"/>
          </p:nvPr>
        </p:nvSpPr>
        <p:spPr>
          <a:xfrm>
            <a:off x="629875" y="1712250"/>
            <a:ext cx="2185500" cy="171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>
                <a:solidFill>
                  <a:schemeClr val="lt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title" idx="4" hasCustomPrompt="1"/>
          </p:nvPr>
        </p:nvSpPr>
        <p:spPr>
          <a:xfrm>
            <a:off x="5815600" y="945025"/>
            <a:ext cx="21006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>
                <a:solidFill>
                  <a:schemeClr val="dk2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r>
              <a:t>xx%</a:t>
            </a:r>
          </a:p>
        </p:txBody>
      </p:sp>
      <p:sp>
        <p:nvSpPr>
          <p:cNvPr id="66" name="Google Shape;66;p13"/>
          <p:cNvSpPr txBox="1">
            <a:spLocks noGrp="1"/>
          </p:cNvSpPr>
          <p:nvPr>
            <p:ph type="subTitle" idx="5"/>
          </p:nvPr>
        </p:nvSpPr>
        <p:spPr>
          <a:xfrm>
            <a:off x="5815600" y="1336675"/>
            <a:ext cx="2099700" cy="44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127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 panose="020F0502020204030204" pitchFamily="34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6"/>
          </p:nvPr>
        </p:nvSpPr>
        <p:spPr>
          <a:xfrm>
            <a:off x="5815600" y="1783200"/>
            <a:ext cx="21033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88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 panose="020F0502020204030204" pitchFamily="34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title" idx="7" hasCustomPrompt="1"/>
          </p:nvPr>
        </p:nvSpPr>
        <p:spPr>
          <a:xfrm>
            <a:off x="3517750" y="3249125"/>
            <a:ext cx="21021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>
                <a:solidFill>
                  <a:schemeClr val="dk2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8"/>
          </p:nvPr>
        </p:nvSpPr>
        <p:spPr>
          <a:xfrm>
            <a:off x="3517750" y="3636275"/>
            <a:ext cx="2101200" cy="44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127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 panose="020F0502020204030204" pitchFamily="34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9"/>
          </p:nvPr>
        </p:nvSpPr>
        <p:spPr>
          <a:xfrm>
            <a:off x="3517750" y="4076750"/>
            <a:ext cx="21033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88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 panose="020F0502020204030204" pitchFamily="34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13" hasCustomPrompt="1"/>
          </p:nvPr>
        </p:nvSpPr>
        <p:spPr>
          <a:xfrm>
            <a:off x="5815600" y="3249125"/>
            <a:ext cx="2100600" cy="40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b="1">
                <a:solidFill>
                  <a:schemeClr val="dk2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>
            <a:spLocks noGrp="1"/>
          </p:cNvSpPr>
          <p:nvPr>
            <p:ph type="subTitle" idx="14"/>
          </p:nvPr>
        </p:nvSpPr>
        <p:spPr>
          <a:xfrm>
            <a:off x="5815600" y="3636275"/>
            <a:ext cx="2099700" cy="444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127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latin typeface="Calibri" panose="020F0502020204030204" pitchFamily="34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15"/>
          </p:nvPr>
        </p:nvSpPr>
        <p:spPr>
          <a:xfrm>
            <a:off x="5815600" y="4076750"/>
            <a:ext cx="2103300" cy="7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-88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Calibri" panose="020F0502020204030204" pitchFamily="34" charset="0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69100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>
            <a:spLocks noGrp="1"/>
          </p:cNvSpPr>
          <p:nvPr>
            <p:ph type="subTitle" idx="1"/>
          </p:nvPr>
        </p:nvSpPr>
        <p:spPr>
          <a:xfrm>
            <a:off x="983700" y="3163800"/>
            <a:ext cx="3588300" cy="104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  <a:latin typeface="Calibri" panose="020F050202020403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ctrTitle"/>
          </p:nvPr>
        </p:nvSpPr>
        <p:spPr>
          <a:xfrm>
            <a:off x="2298475" y="0"/>
            <a:ext cx="4547100" cy="293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000" b="1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46286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1"/>
          <p:cNvSpPr txBox="1">
            <a:spLocks noGrp="1"/>
          </p:cNvSpPr>
          <p:nvPr>
            <p:ph type="title"/>
          </p:nvPr>
        </p:nvSpPr>
        <p:spPr>
          <a:xfrm>
            <a:off x="629875" y="1712250"/>
            <a:ext cx="2185500" cy="171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b="1">
                <a:solidFill>
                  <a:schemeClr val="lt1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title" idx="2" hasCustomPrompt="1"/>
          </p:nvPr>
        </p:nvSpPr>
        <p:spPr>
          <a:xfrm>
            <a:off x="3514725" y="1866675"/>
            <a:ext cx="4110000" cy="86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52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11"/>
          <p:cNvSpPr txBox="1">
            <a:spLocks noGrp="1"/>
          </p:cNvSpPr>
          <p:nvPr>
            <p:ph type="body" idx="1"/>
          </p:nvPr>
        </p:nvSpPr>
        <p:spPr>
          <a:xfrm>
            <a:off x="3514725" y="2831350"/>
            <a:ext cx="4110000" cy="84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>
                <a:latin typeface="Calibri" panose="020F0502020204030204" pitchFamily="34" charset="0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66652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360685-C0FF-C9A4-68C7-A6111A021CC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329875" y="63500"/>
            <a:ext cx="519112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2039338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  <p:sldLayoutId id="2147483925" r:id="rId12"/>
    <p:sldLayoutId id="2147483942" r:id="rId13"/>
    <p:sldLayoutId id="2147483943" r:id="rId1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4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gov.uk/return-home-voluntarily/apply" TargetMode="External"/><Relationship Id="rId5" Type="http://schemas.openxmlformats.org/officeDocument/2006/relationships/hyperlink" Target="https://www.migranthelpuk.org/" TargetMode="External"/><Relationship Id="rId4" Type="http://schemas.openxmlformats.org/officeDocument/2006/relationships/hyperlink" Target="mailto:vrsenquiries@migranthelpuk.org" TargetMode="External"/><Relationship Id="rId9" Type="http://schemas.openxmlformats.org/officeDocument/2006/relationships/image" Target="../media/image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0">
          <a:extLst>
            <a:ext uri="{FF2B5EF4-FFF2-40B4-BE49-F238E27FC236}">
              <a16:creationId xmlns:a16="http://schemas.microsoft.com/office/drawing/2014/main" id="{60CBF77A-2ADC-A178-64E7-F202DB952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8ED08E7B-27C3-66CD-C161-47D60CA956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352" y="2571750"/>
            <a:ext cx="9175352" cy="2574036"/>
          </a:xfrm>
          <a:prstGeom prst="rect">
            <a:avLst/>
          </a:prstGeom>
        </p:spPr>
      </p:pic>
      <p:sp>
        <p:nvSpPr>
          <p:cNvPr id="2231" name="Google Shape;2231;p60">
            <a:extLst>
              <a:ext uri="{FF2B5EF4-FFF2-40B4-BE49-F238E27FC236}">
                <a16:creationId xmlns:a16="http://schemas.microsoft.com/office/drawing/2014/main" id="{A77408B6-418B-2AD2-2452-57F9D295A4A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-31352" y="166960"/>
            <a:ext cx="8060723" cy="22367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 sz="5400" b="0" dirty="0">
                <a:solidFill>
                  <a:srgbClr val="7D69AF"/>
                </a:solidFill>
                <a:latin typeface="Calibri"/>
                <a:ea typeface="Arimo" panose="020B0604020202020204" pitchFamily="34" charset="0"/>
                <a:cs typeface="Calibri"/>
              </a:rPr>
              <a:t>Voluntary Returns Service</a:t>
            </a:r>
            <a:br>
              <a:rPr lang="en" sz="5400" b="0" dirty="0">
                <a:solidFill>
                  <a:srgbClr val="7D69AF"/>
                </a:solidFill>
                <a:latin typeface="Calibri"/>
                <a:ea typeface="Arimo" panose="020B0604020202020204" pitchFamily="34" charset="0"/>
                <a:cs typeface="Calibri"/>
              </a:rPr>
            </a:br>
            <a:r>
              <a:rPr lang="en" sz="2000" b="0" i="1" dirty="0">
                <a:solidFill>
                  <a:srgbClr val="7D69AF"/>
                </a:solidFill>
                <a:latin typeface="Calibri"/>
                <a:ea typeface="Arimo" panose="020B0604020202020204" pitchFamily="34" charset="0"/>
                <a:cs typeface="Calibri"/>
              </a:rPr>
              <a:t>supporting voluntary returns through community patnerships</a:t>
            </a:r>
          </a:p>
        </p:txBody>
      </p:sp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BD375DFB-7DF1-AB82-1996-5A5B7B52504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088" y="3102"/>
            <a:ext cx="1656414" cy="1656414"/>
          </a:xfrm>
          <a:prstGeom prst="rect">
            <a:avLst/>
          </a:prstGeom>
        </p:spPr>
      </p:pic>
      <p:pic>
        <p:nvPicPr>
          <p:cNvPr id="26" name="Picture 25" descr="Logo&#10;&#10;Description automatically generated with medium confidence">
            <a:extLst>
              <a:ext uri="{FF2B5EF4-FFF2-40B4-BE49-F238E27FC236}">
                <a16:creationId xmlns:a16="http://schemas.microsoft.com/office/drawing/2014/main" id="{EA2C694A-3852-8AF6-D8C8-8D9DCE4E04D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068" y="4330910"/>
            <a:ext cx="2523864" cy="35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063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5DB531-EAE2-8762-1D42-39C0FAF987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4" y="-1747"/>
            <a:ext cx="2892844" cy="5143500"/>
          </a:xfrm>
          <a:prstGeom prst="rect">
            <a:avLst/>
          </a:prstGeom>
        </p:spPr>
      </p:pic>
      <p:sp>
        <p:nvSpPr>
          <p:cNvPr id="19" name="Google Shape;180;p30">
            <a:extLst>
              <a:ext uri="{FF2B5EF4-FFF2-40B4-BE49-F238E27FC236}">
                <a16:creationId xmlns:a16="http://schemas.microsoft.com/office/drawing/2014/main" id="{5C3CCC6A-2BD1-DDA2-1CDD-ADB52EE70017}"/>
              </a:ext>
            </a:extLst>
          </p:cNvPr>
          <p:cNvSpPr txBox="1">
            <a:spLocks noGrp="1"/>
          </p:cNvSpPr>
          <p:nvPr>
            <p:ph type="title" idx="3"/>
          </p:nvPr>
        </p:nvSpPr>
        <p:spPr>
          <a:xfrm>
            <a:off x="33462" y="839141"/>
            <a:ext cx="2813112" cy="20413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A4247F"/>
                </a:solidFill>
                <a:latin typeface="Calibri"/>
                <a:ea typeface="Calibri"/>
                <a:cs typeface="Calibri"/>
              </a:rPr>
              <a:t>Overview</a:t>
            </a:r>
            <a:endParaRPr lang="en-GB" dirty="0">
              <a:solidFill>
                <a:srgbClr val="A4247F"/>
              </a:solidFill>
              <a:latin typeface="Calibri" panose="020F0502020204030204" pitchFamily="34" charset="0"/>
              <a:ea typeface="Calibri"/>
              <a:cs typeface="Calibri"/>
            </a:endParaRPr>
          </a:p>
        </p:txBody>
      </p:sp>
      <p:sp>
        <p:nvSpPr>
          <p:cNvPr id="39" name="Google Shape;185;p30">
            <a:extLst>
              <a:ext uri="{FF2B5EF4-FFF2-40B4-BE49-F238E27FC236}">
                <a16:creationId xmlns:a16="http://schemas.microsoft.com/office/drawing/2014/main" id="{BB72EE06-B2C3-7F88-8823-6AE1506F7DE1}"/>
              </a:ext>
            </a:extLst>
          </p:cNvPr>
          <p:cNvSpPr txBox="1">
            <a:spLocks/>
          </p:cNvSpPr>
          <p:nvPr/>
        </p:nvSpPr>
        <p:spPr>
          <a:xfrm>
            <a:off x="7449799" y="839141"/>
            <a:ext cx="2100600" cy="406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 b="1" kern="1200">
                <a:solidFill>
                  <a:schemeClr val="dk2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buClrTx/>
              <a:buFontTx/>
            </a:pPr>
            <a:endParaRPr lang="en">
              <a:solidFill>
                <a:srgbClr val="A4247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9178CDE8-ADAB-382F-8E0D-97AE5E1E7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9465" y="220006"/>
            <a:ext cx="5220634" cy="3926826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Migrant Help has been commissioned to deliver VRS </a:t>
            </a:r>
            <a:r>
              <a:rPr lang="en-US" dirty="0"/>
              <a:t>via a community Partnerships Pilot.</a:t>
            </a:r>
          </a:p>
          <a:p>
            <a:endParaRPr lang="en-US" dirty="0"/>
          </a:p>
          <a:p>
            <a:r>
              <a:rPr lang="en-US" dirty="0"/>
              <a:t>The pilot is designed to strengthen engagement with vulnerable and harder-to-reach individuals who may benefit from Voluntary Return, working through trusted community-based organizations and charities.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518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>
          <a:extLst>
            <a:ext uri="{FF2B5EF4-FFF2-40B4-BE49-F238E27FC236}">
              <a16:creationId xmlns:a16="http://schemas.microsoft.com/office/drawing/2014/main" id="{CE2E58D5-CE07-ADFC-86A9-72276B9CC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8FB35E-24E4-4408-7073-C46EC905E25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4" y="-1747"/>
            <a:ext cx="2892844" cy="5143500"/>
          </a:xfrm>
          <a:prstGeom prst="rect">
            <a:avLst/>
          </a:prstGeom>
        </p:spPr>
      </p:pic>
      <p:sp>
        <p:nvSpPr>
          <p:cNvPr id="19" name="Google Shape;180;p30">
            <a:extLst>
              <a:ext uri="{FF2B5EF4-FFF2-40B4-BE49-F238E27FC236}">
                <a16:creationId xmlns:a16="http://schemas.microsoft.com/office/drawing/2014/main" id="{9B1B5B51-8E70-8CE1-7AA9-73D6F283B77B}"/>
              </a:ext>
            </a:extLst>
          </p:cNvPr>
          <p:cNvSpPr txBox="1">
            <a:spLocks noGrp="1"/>
          </p:cNvSpPr>
          <p:nvPr>
            <p:ph type="title" idx="3"/>
          </p:nvPr>
        </p:nvSpPr>
        <p:spPr>
          <a:xfrm>
            <a:off x="10602" y="449723"/>
            <a:ext cx="2858832" cy="29480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en-GB" dirty="0">
                <a:solidFill>
                  <a:srgbClr val="A4247F"/>
                </a:solidFill>
                <a:latin typeface="Calibri"/>
                <a:ea typeface="Calibri"/>
                <a:cs typeface="Calibri"/>
              </a:rPr>
              <a:t>Regions</a:t>
            </a:r>
            <a:endParaRPr lang="en-US" dirty="0">
              <a:latin typeface="Calibri"/>
            </a:endParaRPr>
          </a:p>
        </p:txBody>
      </p:sp>
      <p:sp>
        <p:nvSpPr>
          <p:cNvPr id="39" name="Google Shape;185;p30">
            <a:extLst>
              <a:ext uri="{FF2B5EF4-FFF2-40B4-BE49-F238E27FC236}">
                <a16:creationId xmlns:a16="http://schemas.microsoft.com/office/drawing/2014/main" id="{46669C6F-2F2E-70A0-3DE7-5A65B7F8571E}"/>
              </a:ext>
            </a:extLst>
          </p:cNvPr>
          <p:cNvSpPr txBox="1">
            <a:spLocks/>
          </p:cNvSpPr>
          <p:nvPr/>
        </p:nvSpPr>
        <p:spPr>
          <a:xfrm>
            <a:off x="7449799" y="839141"/>
            <a:ext cx="2100600" cy="406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 b="1" kern="1200">
                <a:solidFill>
                  <a:schemeClr val="dk2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buClrTx/>
              <a:buFontTx/>
            </a:pPr>
            <a:endParaRPr lang="en">
              <a:solidFill>
                <a:srgbClr val="A4247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B38F1B01-0F7C-2A0F-F6FC-25B767C6E8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48951" y="449723"/>
            <a:ext cx="5051148" cy="4326482"/>
          </a:xfrm>
        </p:spPr>
        <p:txBody>
          <a:bodyPr/>
          <a:lstStyle/>
          <a:p>
            <a:pPr indent="0">
              <a:lnSpc>
                <a:spcPct val="114999"/>
              </a:lnSpc>
            </a:pPr>
            <a:r>
              <a:rPr lang="en-GB" dirty="0"/>
              <a:t>Migrant Help is supporting clients in the following regions and postcode areas: </a:t>
            </a:r>
          </a:p>
          <a:p>
            <a:pPr lvl="1" indent="0">
              <a:lnSpc>
                <a:spcPct val="100000"/>
              </a:lnSpc>
            </a:pPr>
            <a:endParaRPr lang="en-GB" b="1" dirty="0"/>
          </a:p>
          <a:p>
            <a:pPr indent="0">
              <a:lnSpc>
                <a:spcPct val="100000"/>
              </a:lnSpc>
            </a:pPr>
            <a:r>
              <a:rPr lang="en-GB" sz="1800" b="1" dirty="0"/>
              <a:t>Midlands</a:t>
            </a:r>
            <a:r>
              <a:rPr lang="en-GB" sz="1800" dirty="0"/>
              <a:t> </a:t>
            </a:r>
          </a:p>
          <a:p>
            <a:pPr indent="0">
              <a:lnSpc>
                <a:spcPct val="100000"/>
              </a:lnSpc>
            </a:pPr>
            <a:r>
              <a:rPr lang="en-GB" sz="1800" i="1" dirty="0"/>
              <a:t>(B, CV, DE, DY, HR, LE, ST, TF, WR, WS, WV)</a:t>
            </a:r>
          </a:p>
          <a:p>
            <a:pPr indent="0">
              <a:lnSpc>
                <a:spcPct val="100000"/>
              </a:lnSpc>
            </a:pPr>
            <a:endParaRPr lang="en-GB" sz="1800" i="1" dirty="0"/>
          </a:p>
          <a:p>
            <a:pPr indent="0">
              <a:lnSpc>
                <a:spcPct val="100000"/>
              </a:lnSpc>
            </a:pPr>
            <a:r>
              <a:rPr lang="en-GB" sz="1800" b="1" dirty="0"/>
              <a:t>East of England </a:t>
            </a:r>
          </a:p>
          <a:p>
            <a:pPr indent="0">
              <a:lnSpc>
                <a:spcPct val="100000"/>
              </a:lnSpc>
            </a:pPr>
            <a:r>
              <a:rPr lang="en-GB" sz="1800" i="1" dirty="0"/>
              <a:t>(AL, CB, CM, CO, HP, IP, LU, MK, NN, NR, PE, SG, SS)</a:t>
            </a:r>
          </a:p>
          <a:p>
            <a:pPr indent="0">
              <a:lnSpc>
                <a:spcPct val="100000"/>
              </a:lnSpc>
            </a:pPr>
            <a:endParaRPr lang="en-GB" sz="1800" dirty="0"/>
          </a:p>
          <a:p>
            <a:pPr indent="0">
              <a:lnSpc>
                <a:spcPct val="100000"/>
              </a:lnSpc>
            </a:pPr>
            <a:r>
              <a:rPr lang="en-GB" sz="1800" b="1" dirty="0"/>
              <a:t>North East &amp; Cumbria </a:t>
            </a:r>
          </a:p>
          <a:p>
            <a:pPr indent="0">
              <a:lnSpc>
                <a:spcPct val="100000"/>
              </a:lnSpc>
            </a:pPr>
            <a:r>
              <a:rPr lang="en-GB" sz="1800" i="1" dirty="0"/>
              <a:t>(CA, DH, NE, SR, TS)</a:t>
            </a:r>
          </a:p>
          <a:p>
            <a:pPr indent="0">
              <a:lnSpc>
                <a:spcPct val="100000"/>
              </a:lnSpc>
            </a:pPr>
            <a:endParaRPr lang="en-GB" sz="1800" i="1" dirty="0"/>
          </a:p>
          <a:p>
            <a:pPr indent="0">
              <a:lnSpc>
                <a:spcPct val="100000"/>
              </a:lnSpc>
            </a:pPr>
            <a:r>
              <a:rPr lang="en-GB" sz="1800" b="1" dirty="0"/>
              <a:t>Kent &amp; Sussex</a:t>
            </a:r>
          </a:p>
          <a:p>
            <a:pPr indent="0">
              <a:lnSpc>
                <a:spcPct val="100000"/>
              </a:lnSpc>
            </a:pPr>
            <a:r>
              <a:rPr lang="en-GB" sz="1800" i="1" dirty="0"/>
              <a:t>(BN, CT, DA, GU, ME, PO, RH, TN)</a:t>
            </a:r>
          </a:p>
          <a:p>
            <a:pPr indent="0">
              <a:lnSpc>
                <a:spcPct val="114999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3112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>
          <a:extLst>
            <a:ext uri="{FF2B5EF4-FFF2-40B4-BE49-F238E27FC236}">
              <a16:creationId xmlns:a16="http://schemas.microsoft.com/office/drawing/2014/main" id="{B46297D7-5560-449E-0B2B-9A729987B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075D38-D29A-596C-F98A-04BE866D48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4" y="-1747"/>
            <a:ext cx="2892844" cy="5143500"/>
          </a:xfrm>
          <a:prstGeom prst="rect">
            <a:avLst/>
          </a:prstGeom>
        </p:spPr>
      </p:pic>
      <p:sp>
        <p:nvSpPr>
          <p:cNvPr id="19" name="Google Shape;180;p30">
            <a:extLst>
              <a:ext uri="{FF2B5EF4-FFF2-40B4-BE49-F238E27FC236}">
                <a16:creationId xmlns:a16="http://schemas.microsoft.com/office/drawing/2014/main" id="{344D4404-71D6-E371-96A9-54C6EEC072CC}"/>
              </a:ext>
            </a:extLst>
          </p:cNvPr>
          <p:cNvSpPr txBox="1">
            <a:spLocks noGrp="1"/>
          </p:cNvSpPr>
          <p:nvPr>
            <p:ph type="title" idx="3"/>
          </p:nvPr>
        </p:nvSpPr>
        <p:spPr>
          <a:xfrm>
            <a:off x="33462" y="839141"/>
            <a:ext cx="2813112" cy="20413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-GB" dirty="0">
                <a:solidFill>
                  <a:srgbClr val="A4247F"/>
                </a:solidFill>
                <a:latin typeface="Calibri"/>
                <a:ea typeface="Calibri"/>
                <a:cs typeface="Calibri"/>
              </a:rPr>
              <a:t>Key objectives</a:t>
            </a:r>
            <a:endParaRPr lang="en-GB" dirty="0">
              <a:solidFill>
                <a:srgbClr val="A4247F"/>
              </a:solidFill>
              <a:latin typeface="Calibri" panose="020F0502020204030204" pitchFamily="34" charset="0"/>
              <a:ea typeface="Calibri"/>
              <a:cs typeface="Calibri"/>
            </a:endParaRPr>
          </a:p>
        </p:txBody>
      </p:sp>
      <p:sp>
        <p:nvSpPr>
          <p:cNvPr id="39" name="Google Shape;185;p30">
            <a:extLst>
              <a:ext uri="{FF2B5EF4-FFF2-40B4-BE49-F238E27FC236}">
                <a16:creationId xmlns:a16="http://schemas.microsoft.com/office/drawing/2014/main" id="{1F7BEBDA-D560-0038-61DF-C89B4FBBDC7A}"/>
              </a:ext>
            </a:extLst>
          </p:cNvPr>
          <p:cNvSpPr txBox="1">
            <a:spLocks/>
          </p:cNvSpPr>
          <p:nvPr/>
        </p:nvSpPr>
        <p:spPr>
          <a:xfrm>
            <a:off x="7449799" y="839141"/>
            <a:ext cx="2100600" cy="406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 b="1" kern="1200">
                <a:solidFill>
                  <a:schemeClr val="dk2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buClrTx/>
              <a:buFontTx/>
            </a:pPr>
            <a:endParaRPr lang="en">
              <a:solidFill>
                <a:srgbClr val="A4247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CDFD39C-82B7-BAAC-2ED8-7DDA0822A6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69887" y="745880"/>
            <a:ext cx="4955521" cy="2336681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dirty="0"/>
              <a:t>Delivering outreach and community engagement activities. 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dirty="0"/>
              <a:t>Promoting VRS across allocated regions.</a:t>
            </a:r>
          </a:p>
          <a:p>
            <a:pPr indent="0"/>
            <a:endParaRPr lang="en-GB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dirty="0"/>
              <a:t>Raising awareness among eligible migrants. 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en-GB" dirty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GB" dirty="0"/>
              <a:t>Supporting individuals through the VRS application process</a:t>
            </a:r>
            <a:endParaRPr lang="en-GB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D15C1F-F3B8-A3AE-8039-1E9797567789}"/>
              </a:ext>
            </a:extLst>
          </p:cNvPr>
          <p:cNvSpPr txBox="1"/>
          <p:nvPr/>
        </p:nvSpPr>
        <p:spPr>
          <a:xfrm>
            <a:off x="3039210" y="745880"/>
            <a:ext cx="592308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220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D13C227-F121-E052-3011-F14637444E5B}"/>
              </a:ext>
            </a:extLst>
          </p:cNvPr>
          <p:cNvSpPr>
            <a:spLocks noGrp="1"/>
          </p:cNvSpPr>
          <p:nvPr>
            <p:ph type="title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9B51DF3A-E2AF-673F-8BA8-2974AC1A215A}"/>
              </a:ext>
            </a:extLst>
          </p:cNvPr>
          <p:cNvSpPr>
            <a:spLocks noGrp="1"/>
          </p:cNvSpPr>
          <p:nvPr>
            <p:ph type="subTitle" idx="6"/>
          </p:nvPr>
        </p:nvSpPr>
        <p:spPr>
          <a:xfrm>
            <a:off x="3561398" y="608897"/>
            <a:ext cx="5579702" cy="4826382"/>
          </a:xfrm>
        </p:spPr>
        <p:txBody>
          <a:bodyPr/>
          <a:lstStyle/>
          <a:p>
            <a:r>
              <a:rPr lang="en-GB" sz="1800" dirty="0">
                <a:latin typeface="Calibri"/>
                <a:ea typeface="Calibri"/>
                <a:cs typeface="Calibri"/>
              </a:rPr>
              <a:t>We tailor our engagement approaches to</a:t>
            </a:r>
          </a:p>
          <a:p>
            <a:pPr marL="254000" indent="-342900">
              <a:buFont typeface="Wingdings" panose="05000000000000000000" pitchFamily="2" charset="2"/>
              <a:buChar char="Ø"/>
            </a:pPr>
            <a:r>
              <a:rPr lang="en-GB" sz="1800" dirty="0">
                <a:latin typeface="Calibri"/>
                <a:ea typeface="Calibri"/>
                <a:cs typeface="Calibri"/>
              </a:rPr>
              <a:t>vulnerable groups, including homeless individuals</a:t>
            </a:r>
          </a:p>
          <a:p>
            <a:pPr marL="254000" indent="-342900">
              <a:buFont typeface="Wingdings" panose="05000000000000000000" pitchFamily="2" charset="2"/>
              <a:buChar char="Ø"/>
            </a:pPr>
            <a:r>
              <a:rPr lang="en-GB" sz="1800" dirty="0">
                <a:latin typeface="Calibri"/>
                <a:ea typeface="Calibri"/>
                <a:cs typeface="Calibri"/>
              </a:rPr>
              <a:t> victims of modern slavery</a:t>
            </a:r>
          </a:p>
          <a:p>
            <a:pPr marL="254000" indent="-342900">
              <a:buFont typeface="Wingdings" panose="05000000000000000000" pitchFamily="2" charset="2"/>
              <a:buChar char="Ø"/>
            </a:pPr>
            <a:r>
              <a:rPr lang="en-GB" sz="1800" dirty="0">
                <a:latin typeface="Calibri"/>
                <a:ea typeface="Calibri"/>
                <a:cs typeface="Calibri"/>
              </a:rPr>
              <a:t>people with physical or mental health conditions. </a:t>
            </a:r>
          </a:p>
          <a:p>
            <a:pPr indent="0">
              <a:lnSpc>
                <a:spcPct val="114999"/>
              </a:lnSpc>
            </a:pPr>
            <a:endParaRPr lang="en-GB" sz="1800" dirty="0">
              <a:ea typeface="Calibri"/>
              <a:cs typeface="Calibri"/>
            </a:endParaRPr>
          </a:p>
          <a:p>
            <a:pPr marL="254000" indent="-342900">
              <a:buFont typeface="Wingdings" panose="05000000000000000000" pitchFamily="2" charset="2"/>
              <a:buChar char="Ø"/>
            </a:pPr>
            <a:endParaRPr lang="en-GB" sz="1800" dirty="0">
              <a:ea typeface="Calibri"/>
              <a:cs typeface="Calibri"/>
            </a:endParaRPr>
          </a:p>
          <a:p>
            <a:r>
              <a:rPr lang="en-GB" sz="1800" dirty="0">
                <a:latin typeface="Calibri"/>
                <a:ea typeface="Calibri"/>
                <a:cs typeface="Calibri"/>
              </a:rPr>
              <a:t>We deliver this support through</a:t>
            </a:r>
          </a:p>
          <a:p>
            <a:pPr marL="254000" indent="-342900">
              <a:buFont typeface="Wingdings" panose="05000000000000000000" pitchFamily="2" charset="2"/>
              <a:buChar char="Ø"/>
            </a:pPr>
            <a:r>
              <a:rPr lang="en-GB" sz="1800" dirty="0">
                <a:latin typeface="Calibri"/>
                <a:ea typeface="Calibri"/>
                <a:cs typeface="Calibri"/>
              </a:rPr>
              <a:t>community drop-in clinics</a:t>
            </a:r>
          </a:p>
          <a:p>
            <a:pPr marL="254000" indent="-342900">
              <a:buFont typeface="Wingdings" panose="05000000000000000000" pitchFamily="2" charset="2"/>
              <a:buChar char="Ø"/>
            </a:pPr>
            <a:r>
              <a:rPr lang="en-GB" sz="1800" dirty="0">
                <a:latin typeface="Calibri"/>
                <a:ea typeface="Calibri"/>
                <a:cs typeface="Calibri"/>
              </a:rPr>
              <a:t>targeted and ongoing outreach </a:t>
            </a:r>
          </a:p>
          <a:p>
            <a:pPr marL="254000" indent="-342900">
              <a:buFont typeface="Wingdings" panose="05000000000000000000" pitchFamily="2" charset="2"/>
              <a:buChar char="Ø"/>
            </a:pPr>
            <a:r>
              <a:rPr lang="en-GB" sz="1800" dirty="0">
                <a:latin typeface="Calibri"/>
                <a:ea typeface="Calibri"/>
                <a:cs typeface="Calibri"/>
              </a:rPr>
              <a:t>multilingual communication avenues</a:t>
            </a:r>
          </a:p>
          <a:p>
            <a:pPr marL="254000" indent="-342900">
              <a:buFont typeface="Wingdings" panose="05000000000000000000" pitchFamily="2" charset="2"/>
              <a:buChar char="Ø"/>
            </a:pPr>
            <a:r>
              <a:rPr lang="en-GB" sz="1800" dirty="0">
                <a:latin typeface="Calibri"/>
                <a:ea typeface="Calibri"/>
                <a:cs typeface="Calibri"/>
              </a:rPr>
              <a:t>home visits for isolated clients</a:t>
            </a:r>
          </a:p>
          <a:p>
            <a:pPr marL="254000" indent="-342900">
              <a:buFont typeface="Wingdings" panose="05000000000000000000" pitchFamily="2" charset="2"/>
              <a:buChar char="Ø"/>
            </a:pPr>
            <a:r>
              <a:rPr lang="en-GB" sz="1800" dirty="0">
                <a:latin typeface="Calibri"/>
                <a:ea typeface="Calibri"/>
                <a:cs typeface="Calibri"/>
              </a:rPr>
              <a:t> </a:t>
            </a:r>
            <a:r>
              <a:rPr lang="en-GB" sz="1800">
                <a:latin typeface="Calibri"/>
                <a:ea typeface="Calibri"/>
                <a:cs typeface="Calibri"/>
              </a:rPr>
              <a:t>partnerships with</a:t>
            </a:r>
            <a:r>
              <a:rPr lang="en-GB" sz="1800" dirty="0">
                <a:latin typeface="Calibri"/>
                <a:ea typeface="Calibri"/>
                <a:cs typeface="Calibri"/>
              </a:rPr>
              <a:t> trusted referral networks.</a:t>
            </a:r>
          </a:p>
          <a:p>
            <a:endParaRPr lang="en-GB" sz="2000" dirty="0">
              <a:ea typeface="Calibri"/>
              <a:cs typeface="Calibri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6DD67F1-0A19-0675-3DFD-BF7D4EE208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4" y="-1747"/>
            <a:ext cx="2892844" cy="5143500"/>
          </a:xfrm>
          <a:prstGeom prst="rect">
            <a:avLst/>
          </a:prstGeom>
        </p:spPr>
      </p:pic>
      <p:sp>
        <p:nvSpPr>
          <p:cNvPr id="2" name="Google Shape;180;p30">
            <a:extLst>
              <a:ext uri="{FF2B5EF4-FFF2-40B4-BE49-F238E27FC236}">
                <a16:creationId xmlns:a16="http://schemas.microsoft.com/office/drawing/2014/main" id="{226800A0-6A1F-E097-7D6A-BE3D02D7EC9B}"/>
              </a:ext>
            </a:extLst>
          </p:cNvPr>
          <p:cNvSpPr txBox="1">
            <a:spLocks/>
          </p:cNvSpPr>
          <p:nvPr/>
        </p:nvSpPr>
        <p:spPr>
          <a:xfrm>
            <a:off x="33462" y="839141"/>
            <a:ext cx="2813112" cy="204130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300" b="1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 algn="ctr">
              <a:buClrTx/>
              <a:buFontTx/>
            </a:pPr>
            <a:r>
              <a:rPr lang="en-GB" dirty="0">
                <a:solidFill>
                  <a:srgbClr val="A4247F"/>
                </a:solidFill>
                <a:latin typeface="Calibri"/>
                <a:ea typeface="Calibri"/>
                <a:cs typeface="Calibri"/>
              </a:rPr>
              <a:t>Engagement</a:t>
            </a:r>
          </a:p>
          <a:p>
            <a:pPr algn="ctr">
              <a:buClrTx/>
              <a:buFontTx/>
            </a:pPr>
            <a:r>
              <a:rPr lang="en-GB" dirty="0">
                <a:solidFill>
                  <a:srgbClr val="A4247F"/>
                </a:solidFill>
                <a:latin typeface="Calibri"/>
                <a:ea typeface="Calibri"/>
                <a:cs typeface="Calibri"/>
              </a:rPr>
              <a:t>&amp; Delivery </a:t>
            </a:r>
            <a:endParaRPr lang="en-GB" dirty="0">
              <a:solidFill>
                <a:srgbClr val="A4247F"/>
              </a:solidFill>
              <a:latin typeface="Calibri" panose="020F0502020204030204" pitchFamily="34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0212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>
          <a:extLst>
            <a:ext uri="{FF2B5EF4-FFF2-40B4-BE49-F238E27FC236}">
              <a16:creationId xmlns:a16="http://schemas.microsoft.com/office/drawing/2014/main" id="{102E78E6-0EAC-D8CB-93BF-7D9FF5DEE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8A0260-969D-E6E1-50A6-0A1DEC130A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4" y="-1747"/>
            <a:ext cx="2892844" cy="5143500"/>
          </a:xfrm>
          <a:prstGeom prst="rect">
            <a:avLst/>
          </a:prstGeom>
        </p:spPr>
      </p:pic>
      <p:sp>
        <p:nvSpPr>
          <p:cNvPr id="39" name="Google Shape;185;p30">
            <a:extLst>
              <a:ext uri="{FF2B5EF4-FFF2-40B4-BE49-F238E27FC236}">
                <a16:creationId xmlns:a16="http://schemas.microsoft.com/office/drawing/2014/main" id="{0274AC0A-BD92-6DEE-8E63-BCE624E3EF51}"/>
              </a:ext>
            </a:extLst>
          </p:cNvPr>
          <p:cNvSpPr txBox="1">
            <a:spLocks/>
          </p:cNvSpPr>
          <p:nvPr/>
        </p:nvSpPr>
        <p:spPr>
          <a:xfrm>
            <a:off x="7449799" y="839141"/>
            <a:ext cx="2100600" cy="406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 b="1" kern="1200">
                <a:solidFill>
                  <a:schemeClr val="dk2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buClrTx/>
              <a:buFontTx/>
            </a:pPr>
            <a:endParaRPr lang="en">
              <a:solidFill>
                <a:srgbClr val="A4247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2C0CCC12-07B0-6DDE-3D34-BF4BE93E56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66924" y="694865"/>
            <a:ext cx="4932079" cy="4372202"/>
          </a:xfrm>
        </p:spPr>
        <p:txBody>
          <a:bodyPr/>
          <a:lstStyle/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sz="1600" dirty="0">
                <a:latin typeface="Calibri"/>
                <a:ea typeface="Calibri"/>
                <a:cs typeface="Calibri"/>
              </a:rPr>
              <a:t>You’re in the UK illegally or have overstayed your visa or permission to stay</a:t>
            </a:r>
          </a:p>
          <a:p>
            <a:pPr lvl="0" indent="0" fontAlgn="base">
              <a:lnSpc>
                <a:spcPct val="100000"/>
              </a:lnSpc>
            </a:pPr>
            <a:endParaRPr lang="en-GB" sz="1600" dirty="0">
              <a:ea typeface="Calibri"/>
              <a:cs typeface="Calibri"/>
            </a:endParaRP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sz="1600" dirty="0">
                <a:latin typeface="Calibri"/>
                <a:ea typeface="Calibri"/>
                <a:cs typeface="Calibri"/>
              </a:rPr>
              <a:t>EEA Nationals who do not hold, and are not seeking Settled Status or leave to remain in the UK</a:t>
            </a: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GB" sz="1600" dirty="0">
              <a:ea typeface="Calibri"/>
              <a:cs typeface="Calibri"/>
            </a:endParaRP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sz="1600" dirty="0">
                <a:latin typeface="Calibri"/>
                <a:ea typeface="Calibri"/>
                <a:cs typeface="Calibri"/>
              </a:rPr>
              <a:t>You’ve made a claim for asylum and are awaiting a decision or have been refused</a:t>
            </a: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GB" sz="1600" dirty="0">
              <a:ea typeface="Calibri"/>
              <a:cs typeface="Calibri"/>
            </a:endParaRP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sz="1600" dirty="0">
                <a:latin typeface="Calibri"/>
                <a:ea typeface="Calibri"/>
                <a:cs typeface="Calibri"/>
              </a:rPr>
              <a:t>You have made a claim as a victim of modern slavery and are awaiting a decision or have been refused</a:t>
            </a: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GB" sz="1600" dirty="0">
              <a:ea typeface="Calibri"/>
              <a:cs typeface="Calibri"/>
            </a:endParaRP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sz="1600" dirty="0">
                <a:latin typeface="Calibri"/>
                <a:ea typeface="Calibri"/>
                <a:cs typeface="Calibri"/>
              </a:rPr>
              <a:t>Overstayers, illegal entrants, and others who require, but have no legal basis in the UK</a:t>
            </a:r>
          </a:p>
          <a:p>
            <a:pPr lvl="0" indent="0" fontAlgn="base"/>
            <a:endParaRPr lang="en-GB" dirty="0"/>
          </a:p>
          <a:p>
            <a:pPr>
              <a:lnSpc>
                <a:spcPct val="114999"/>
              </a:lnSpc>
            </a:pPr>
            <a:endParaRPr lang="en-GB" b="1" dirty="0">
              <a:ea typeface="Calibri"/>
              <a:cs typeface="Calibri"/>
            </a:endParaRPr>
          </a:p>
        </p:txBody>
      </p:sp>
      <p:sp>
        <p:nvSpPr>
          <p:cNvPr id="6" name="Google Shape;180;p30">
            <a:extLst>
              <a:ext uri="{FF2B5EF4-FFF2-40B4-BE49-F238E27FC236}">
                <a16:creationId xmlns:a16="http://schemas.microsoft.com/office/drawing/2014/main" id="{F11EB1D9-B0A2-7F6F-FB4B-33CADEA23562}"/>
              </a:ext>
            </a:extLst>
          </p:cNvPr>
          <p:cNvSpPr txBox="1">
            <a:spLocks/>
          </p:cNvSpPr>
          <p:nvPr/>
        </p:nvSpPr>
        <p:spPr>
          <a:xfrm>
            <a:off x="33462" y="839141"/>
            <a:ext cx="2813112" cy="204130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300" b="1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 algn="ctr">
              <a:buClrTx/>
              <a:buFontTx/>
            </a:pPr>
            <a:r>
              <a:rPr lang="en-GB" dirty="0">
                <a:solidFill>
                  <a:srgbClr val="A4247F"/>
                </a:solidFill>
                <a:latin typeface="Calibri"/>
                <a:ea typeface="Calibri"/>
                <a:cs typeface="Calibri"/>
              </a:rPr>
              <a:t>Who can get help?</a:t>
            </a:r>
            <a:endParaRPr lang="en-GB" dirty="0">
              <a:solidFill>
                <a:srgbClr val="A4247F"/>
              </a:solidFill>
              <a:latin typeface="Calibri" panose="020F0502020204030204" pitchFamily="34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55310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>
          <a:extLst>
            <a:ext uri="{FF2B5EF4-FFF2-40B4-BE49-F238E27FC236}">
              <a16:creationId xmlns:a16="http://schemas.microsoft.com/office/drawing/2014/main" id="{EFACAD0F-9D35-008D-2E83-4DF761F5E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AB834F-069E-391C-447D-3359BF1DE0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4" y="-1747"/>
            <a:ext cx="2892844" cy="5143500"/>
          </a:xfrm>
          <a:prstGeom prst="rect">
            <a:avLst/>
          </a:prstGeom>
        </p:spPr>
      </p:pic>
      <p:sp>
        <p:nvSpPr>
          <p:cNvPr id="19" name="Google Shape;180;p30">
            <a:extLst>
              <a:ext uri="{FF2B5EF4-FFF2-40B4-BE49-F238E27FC236}">
                <a16:creationId xmlns:a16="http://schemas.microsoft.com/office/drawing/2014/main" id="{F89BCEC0-A43F-660E-2AD5-F7AEFB734A6F}"/>
              </a:ext>
            </a:extLst>
          </p:cNvPr>
          <p:cNvSpPr txBox="1">
            <a:spLocks noGrp="1"/>
          </p:cNvSpPr>
          <p:nvPr>
            <p:ph type="title" idx="3"/>
          </p:nvPr>
        </p:nvSpPr>
        <p:spPr>
          <a:xfrm>
            <a:off x="10602" y="556403"/>
            <a:ext cx="2858832" cy="284140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en-GB" dirty="0">
                <a:solidFill>
                  <a:srgbClr val="A4247F"/>
                </a:solidFill>
                <a:latin typeface="Calibri"/>
                <a:ea typeface="Calibri"/>
                <a:cs typeface="Calibri"/>
              </a:rPr>
              <a:t>Examples of who cannot apply</a:t>
            </a:r>
            <a:endParaRPr lang="en-US" dirty="0">
              <a:latin typeface="Calibri"/>
            </a:endParaRPr>
          </a:p>
        </p:txBody>
      </p:sp>
      <p:sp>
        <p:nvSpPr>
          <p:cNvPr id="39" name="Google Shape;185;p30">
            <a:extLst>
              <a:ext uri="{FF2B5EF4-FFF2-40B4-BE49-F238E27FC236}">
                <a16:creationId xmlns:a16="http://schemas.microsoft.com/office/drawing/2014/main" id="{9F1B1BE7-4371-4EB7-FFB4-1D18E41928A8}"/>
              </a:ext>
            </a:extLst>
          </p:cNvPr>
          <p:cNvSpPr txBox="1">
            <a:spLocks/>
          </p:cNvSpPr>
          <p:nvPr/>
        </p:nvSpPr>
        <p:spPr>
          <a:xfrm>
            <a:off x="7449799" y="839141"/>
            <a:ext cx="2100600" cy="406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 b="1" kern="1200">
                <a:solidFill>
                  <a:schemeClr val="dk2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buClrTx/>
              <a:buFontTx/>
            </a:pPr>
            <a:endParaRPr lang="en">
              <a:solidFill>
                <a:srgbClr val="A4247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662453A7-96BC-1A1F-CB84-2C1776ADB9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6607" y="285735"/>
            <a:ext cx="5543532" cy="4856018"/>
          </a:xfrm>
        </p:spPr>
        <p:txBody>
          <a:bodyPr/>
          <a:lstStyle/>
          <a:p>
            <a:pPr marL="158750" indent="-285750" fontAlgn="base">
              <a:buFont typeface="Wingdings" panose="05000000000000000000" pitchFamily="2" charset="2"/>
              <a:buChar char="v"/>
            </a:pPr>
            <a:r>
              <a:rPr lang="en-GB" sz="1700" dirty="0">
                <a:latin typeface="Calibri"/>
                <a:ea typeface="Calibri"/>
                <a:cs typeface="Calibri"/>
              </a:rPr>
              <a:t>Those who have permission to stay in the UK - for example a student visa/ work visa/S2 healthcare visa</a:t>
            </a:r>
          </a:p>
          <a:p>
            <a:pPr indent="0">
              <a:lnSpc>
                <a:spcPct val="114999"/>
              </a:lnSpc>
              <a:buClr>
                <a:srgbClr val="000000"/>
              </a:buClr>
            </a:pPr>
            <a:endParaRPr lang="en-GB" sz="1700" dirty="0">
              <a:latin typeface="Calibri"/>
              <a:ea typeface="Calibri"/>
              <a:cs typeface="Calibri"/>
            </a:endParaRPr>
          </a:p>
          <a:p>
            <a:pPr marL="158750" indent="-285750">
              <a:lnSpc>
                <a:spcPct val="114999"/>
              </a:lnSpc>
              <a:buClr>
                <a:srgbClr val="000000"/>
              </a:buClr>
              <a:buFont typeface="Wingdings,sans-serif"/>
              <a:buChar char="v"/>
            </a:pPr>
            <a:r>
              <a:rPr lang="en-GB" sz="1700" dirty="0">
                <a:latin typeface="Calibri"/>
                <a:ea typeface="Calibri"/>
                <a:cs typeface="Calibri"/>
              </a:rPr>
              <a:t>Those with humanitarian protection, indefinite leave to remain or refugee status in the UK</a:t>
            </a:r>
            <a:endParaRPr lang="en-US" sz="1700" dirty="0">
              <a:latin typeface="Calibri"/>
              <a:ea typeface="Calibri"/>
              <a:cs typeface="Calibri"/>
            </a:endParaRPr>
          </a:p>
          <a:p>
            <a:pPr indent="0">
              <a:lnSpc>
                <a:spcPct val="114999"/>
              </a:lnSpc>
            </a:pPr>
            <a:endParaRPr lang="en-GB" sz="1700" dirty="0">
              <a:latin typeface="Calibri"/>
              <a:ea typeface="Calibri"/>
              <a:cs typeface="Calibri"/>
            </a:endParaRPr>
          </a:p>
          <a:p>
            <a:pPr marL="158750" indent="-285750" fontAlgn="base">
              <a:buFont typeface="Wingdings" panose="05000000000000000000" pitchFamily="2" charset="2"/>
              <a:buChar char="v"/>
            </a:pPr>
            <a:r>
              <a:rPr lang="en-GB" sz="1700" dirty="0">
                <a:latin typeface="Calibri"/>
                <a:ea typeface="Calibri"/>
                <a:cs typeface="Calibri"/>
              </a:rPr>
              <a:t>Those currently being investigated by the police or detained by the Home Office/have been convicted of an offence and given a deportation order</a:t>
            </a:r>
          </a:p>
          <a:p>
            <a:pPr marL="158750" indent="-285750">
              <a:lnSpc>
                <a:spcPct val="114999"/>
              </a:lnSpc>
              <a:buClr>
                <a:srgbClr val="000000"/>
              </a:buClr>
              <a:buFont typeface="Arial" panose="05000000000000000000" pitchFamily="2" charset="2"/>
              <a:buChar char="•"/>
            </a:pPr>
            <a:endParaRPr lang="en-GB" sz="1700" dirty="0">
              <a:latin typeface="Calibri"/>
              <a:ea typeface="Calibri"/>
              <a:cs typeface="Calibri"/>
            </a:endParaRPr>
          </a:p>
          <a:p>
            <a:pPr marL="158750" indent="-285750">
              <a:lnSpc>
                <a:spcPct val="114999"/>
              </a:lnSpc>
              <a:buClr>
                <a:srgbClr val="000000"/>
              </a:buClr>
              <a:buFont typeface="Wingdings,sans-serif" panose="05000000000000000000" pitchFamily="2" charset="2"/>
              <a:buChar char="v"/>
            </a:pPr>
            <a:r>
              <a:rPr lang="en-GB" sz="1700" dirty="0">
                <a:latin typeface="Calibri"/>
                <a:ea typeface="Calibri"/>
                <a:cs typeface="Calibri"/>
              </a:rPr>
              <a:t>Those who have applied for, or have settled or </a:t>
            </a:r>
            <a:r>
              <a:rPr lang="en-GB" sz="1700" dirty="0" err="1">
                <a:latin typeface="Calibri"/>
                <a:ea typeface="Calibri"/>
                <a:cs typeface="Calibri"/>
              </a:rPr>
              <a:t>presettled</a:t>
            </a:r>
            <a:r>
              <a:rPr lang="en-GB" sz="1700" dirty="0">
                <a:latin typeface="Calibri"/>
                <a:ea typeface="Calibri"/>
                <a:cs typeface="Calibri"/>
              </a:rPr>
              <a:t> status under the EU settlement scheme </a:t>
            </a:r>
            <a:endParaRPr lang="en-US" sz="1700" dirty="0">
              <a:latin typeface="Calibri"/>
              <a:ea typeface="Calibri"/>
              <a:cs typeface="Calibri"/>
            </a:endParaRPr>
          </a:p>
          <a:p>
            <a:pPr marL="158750" indent="-285750">
              <a:lnSpc>
                <a:spcPct val="114999"/>
              </a:lnSpc>
              <a:buClr>
                <a:srgbClr val="000000"/>
              </a:buClr>
              <a:buFont typeface="Wingdings" panose="05000000000000000000" pitchFamily="2" charset="2"/>
              <a:buChar char="v"/>
            </a:pPr>
            <a:endParaRPr lang="en-GB" sz="1700" dirty="0">
              <a:latin typeface="Calibri"/>
              <a:ea typeface="Calibri"/>
              <a:cs typeface="Calibri"/>
            </a:endParaRPr>
          </a:p>
          <a:p>
            <a:pPr marL="158750" lvl="0" indent="-285750" fontAlgn="base">
              <a:buFont typeface="Wingdings" panose="05000000000000000000" pitchFamily="2" charset="2"/>
              <a:buChar char="v"/>
            </a:pPr>
            <a:r>
              <a:rPr lang="en-GB" sz="1700" dirty="0">
                <a:latin typeface="Calibri"/>
                <a:ea typeface="Calibri"/>
                <a:cs typeface="Calibri"/>
              </a:rPr>
              <a:t>Those that have been given a prison sentence that’s 12 months or longer</a:t>
            </a:r>
          </a:p>
        </p:txBody>
      </p:sp>
    </p:spTree>
    <p:extLst>
      <p:ext uri="{BB962C8B-B14F-4D97-AF65-F5344CB8AC3E}">
        <p14:creationId xmlns:p14="http://schemas.microsoft.com/office/powerpoint/2010/main" val="4003627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>
          <a:extLst>
            <a:ext uri="{FF2B5EF4-FFF2-40B4-BE49-F238E27FC236}">
              <a16:creationId xmlns:a16="http://schemas.microsoft.com/office/drawing/2014/main" id="{B037A146-597B-C348-43BD-8BA793174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A7F699-58D7-67F7-C0C2-0B68DD61D1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4" y="-1747"/>
            <a:ext cx="2892844" cy="5143500"/>
          </a:xfrm>
          <a:prstGeom prst="rect">
            <a:avLst/>
          </a:prstGeom>
        </p:spPr>
      </p:pic>
      <p:sp>
        <p:nvSpPr>
          <p:cNvPr id="39" name="Google Shape;185;p30">
            <a:extLst>
              <a:ext uri="{FF2B5EF4-FFF2-40B4-BE49-F238E27FC236}">
                <a16:creationId xmlns:a16="http://schemas.microsoft.com/office/drawing/2014/main" id="{E66D3927-0DEB-4C89-CC36-8D66EB09C805}"/>
              </a:ext>
            </a:extLst>
          </p:cNvPr>
          <p:cNvSpPr txBox="1">
            <a:spLocks/>
          </p:cNvSpPr>
          <p:nvPr/>
        </p:nvSpPr>
        <p:spPr>
          <a:xfrm>
            <a:off x="7449799" y="839141"/>
            <a:ext cx="2100600" cy="406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 b="1" kern="1200">
                <a:solidFill>
                  <a:schemeClr val="dk2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buClrTx/>
              <a:buFontTx/>
            </a:pPr>
            <a:endParaRPr lang="en">
              <a:solidFill>
                <a:srgbClr val="A4247F"/>
              </a:solidFill>
              <a:latin typeface="Calibri" panose="020F0502020204030204" pitchFamily="34" charset="0"/>
            </a:endParaRPr>
          </a:p>
        </p:txBody>
      </p:sp>
      <p:sp>
        <p:nvSpPr>
          <p:cNvPr id="6" name="Google Shape;180;p30">
            <a:extLst>
              <a:ext uri="{FF2B5EF4-FFF2-40B4-BE49-F238E27FC236}">
                <a16:creationId xmlns:a16="http://schemas.microsoft.com/office/drawing/2014/main" id="{8224644B-B03F-6537-EDAF-FF2B6B70F229}"/>
              </a:ext>
            </a:extLst>
          </p:cNvPr>
          <p:cNvSpPr txBox="1">
            <a:spLocks/>
          </p:cNvSpPr>
          <p:nvPr/>
        </p:nvSpPr>
        <p:spPr>
          <a:xfrm>
            <a:off x="10602" y="556403"/>
            <a:ext cx="2858832" cy="284140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300" b="1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 algn="ctr">
              <a:lnSpc>
                <a:spcPct val="114999"/>
              </a:lnSpc>
              <a:buClrTx/>
              <a:buFontTx/>
            </a:pPr>
            <a:r>
              <a:rPr lang="en-GB" dirty="0">
                <a:solidFill>
                  <a:srgbClr val="A4247F"/>
                </a:solidFill>
                <a:latin typeface="Calibri"/>
                <a:ea typeface="Calibri"/>
                <a:cs typeface="Calibri"/>
              </a:rPr>
              <a:t>Reintegration programme </a:t>
            </a:r>
            <a:endParaRPr lang="en-US" dirty="0">
              <a:latin typeface="Calibri"/>
            </a:endParaRPr>
          </a:p>
        </p:txBody>
      </p:sp>
      <p:sp>
        <p:nvSpPr>
          <p:cNvPr id="7" name="Subtitle 3">
            <a:extLst>
              <a:ext uri="{FF2B5EF4-FFF2-40B4-BE49-F238E27FC236}">
                <a16:creationId xmlns:a16="http://schemas.microsoft.com/office/drawing/2014/main" id="{0EA3D3B3-04E4-87BA-0C02-E3E5CEA81A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5382" y="555879"/>
            <a:ext cx="5214938" cy="4392613"/>
          </a:xfrm>
        </p:spPr>
        <p:txBody>
          <a:bodyPr/>
          <a:lstStyle/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sz="1700" dirty="0">
                <a:latin typeface="Calibri"/>
                <a:ea typeface="Calibri"/>
                <a:cs typeface="Calibri"/>
              </a:rPr>
              <a:t>Those accepted under the VRS scheme may be eligible for the Reintegration Programme</a:t>
            </a:r>
          </a:p>
          <a:p>
            <a:pPr lvl="0" indent="0" fontAlgn="base">
              <a:lnSpc>
                <a:spcPct val="100000"/>
              </a:lnSpc>
            </a:pPr>
            <a:endParaRPr lang="en-GB" sz="1700" dirty="0">
              <a:ea typeface="Calibri"/>
              <a:cs typeface="Calibri"/>
            </a:endParaRPr>
          </a:p>
          <a:p>
            <a:pPr marL="342900" lvl="0" indent="-342900" fontAlgn="base">
              <a:buFont typeface="Wingdings" panose="05000000000000000000" pitchFamily="2" charset="2"/>
              <a:buChar char="v"/>
            </a:pPr>
            <a:r>
              <a:rPr lang="en-GB" sz="1700" dirty="0">
                <a:latin typeface="Calibri"/>
                <a:ea typeface="Calibri"/>
                <a:cs typeface="Calibri"/>
              </a:rPr>
              <a:t>This programme aims to enable returning individuals to become self-sufficient and reintegrated within their local communities. </a:t>
            </a:r>
          </a:p>
          <a:p>
            <a:pPr lvl="0" indent="0" fontAlgn="base"/>
            <a:endParaRPr lang="en-GB" sz="1700" dirty="0">
              <a:ea typeface="Calibri"/>
              <a:cs typeface="Calibri"/>
            </a:endParaRPr>
          </a:p>
          <a:p>
            <a:pPr marL="342900" indent="-342900" fontAlgn="base">
              <a:buFont typeface="Wingdings" panose="05000000000000000000" pitchFamily="2" charset="2"/>
              <a:buChar char="v"/>
            </a:pPr>
            <a:r>
              <a:rPr lang="en-GB" sz="1700" dirty="0">
                <a:latin typeface="Calibri"/>
                <a:ea typeface="Calibri"/>
                <a:cs typeface="Calibri"/>
              </a:rPr>
              <a:t>They may be eligible if they are from </a:t>
            </a:r>
            <a:r>
              <a:rPr lang="en-GB" sz="1700" i="1" dirty="0">
                <a:latin typeface="Calibri"/>
                <a:ea typeface="Calibri"/>
                <a:cs typeface="Calibri"/>
              </a:rPr>
              <a:t>Albania, Bangladesh, China, DR Congo, Ethiopia, Ghana, India, Iraq, Jamaica, Kenya, Morocco, Nigeria, Pakistan, Somalia, Sri Lanka, Syria Vietnam and Zimbabwe. </a:t>
            </a: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GB" sz="1700" dirty="0">
              <a:ea typeface="Calibri"/>
              <a:cs typeface="Calibri"/>
            </a:endParaRP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sz="1700" dirty="0">
                <a:latin typeface="Calibri"/>
                <a:ea typeface="Calibri"/>
                <a:cs typeface="Calibri"/>
              </a:rPr>
              <a:t>Migrant Help advisers will support clients to access this programme if they are interested and eligible</a:t>
            </a:r>
          </a:p>
          <a:p>
            <a:pPr lvl="0" indent="0" fontAlgn="base"/>
            <a:endParaRPr lang="en-GB" dirty="0"/>
          </a:p>
          <a:p>
            <a:pPr>
              <a:lnSpc>
                <a:spcPct val="114999"/>
              </a:lnSpc>
            </a:pPr>
            <a:endParaRPr lang="en-GB" b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2077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>
          <a:extLst>
            <a:ext uri="{FF2B5EF4-FFF2-40B4-BE49-F238E27FC236}">
              <a16:creationId xmlns:a16="http://schemas.microsoft.com/office/drawing/2014/main" id="{DFEDD41A-FE35-1E04-2889-4D3F91E86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DF3A15-29B9-7A31-2A08-EFB10E2B389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4" y="-1747"/>
            <a:ext cx="2892844" cy="5143500"/>
          </a:xfrm>
          <a:prstGeom prst="rect">
            <a:avLst/>
          </a:prstGeom>
        </p:spPr>
      </p:pic>
      <p:sp>
        <p:nvSpPr>
          <p:cNvPr id="39" name="Google Shape;185;p30">
            <a:extLst>
              <a:ext uri="{FF2B5EF4-FFF2-40B4-BE49-F238E27FC236}">
                <a16:creationId xmlns:a16="http://schemas.microsoft.com/office/drawing/2014/main" id="{5D1D1F4B-6932-15FE-1A8C-9EAF6572E543}"/>
              </a:ext>
            </a:extLst>
          </p:cNvPr>
          <p:cNvSpPr txBox="1">
            <a:spLocks/>
          </p:cNvSpPr>
          <p:nvPr/>
        </p:nvSpPr>
        <p:spPr>
          <a:xfrm>
            <a:off x="7449799" y="839141"/>
            <a:ext cx="2100600" cy="406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 b="1" kern="1200">
                <a:solidFill>
                  <a:schemeClr val="dk2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buClrTx/>
              <a:buFontTx/>
            </a:pPr>
            <a:endParaRPr lang="en">
              <a:solidFill>
                <a:srgbClr val="A4247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E511981E-2196-6B3B-FF50-43B452133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1663" y="516600"/>
            <a:ext cx="5005428" cy="4729206"/>
          </a:xfrm>
        </p:spPr>
        <p:txBody>
          <a:bodyPr/>
          <a:lstStyle/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sz="1800" dirty="0">
                <a:latin typeface="Calibri"/>
                <a:ea typeface="Calibri"/>
                <a:cs typeface="Calibri"/>
              </a:rPr>
              <a:t>Releasing some of the administrative burden of VRS applications</a:t>
            </a:r>
          </a:p>
          <a:p>
            <a:pPr lvl="0" indent="0" fontAlgn="base">
              <a:lnSpc>
                <a:spcPct val="100000"/>
              </a:lnSpc>
            </a:pPr>
            <a:endParaRPr lang="en-GB" sz="1800" dirty="0">
              <a:ea typeface="Calibri"/>
              <a:cs typeface="Calibri"/>
            </a:endParaRP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sz="1800" dirty="0">
                <a:latin typeface="Calibri"/>
                <a:ea typeface="Calibri"/>
                <a:cs typeface="Calibri"/>
              </a:rPr>
              <a:t>Follow-up and engagement with the Home Office VRS teams</a:t>
            </a:r>
          </a:p>
          <a:p>
            <a:pPr lvl="0" indent="0" fontAlgn="base">
              <a:lnSpc>
                <a:spcPct val="100000"/>
              </a:lnSpc>
            </a:pPr>
            <a:endParaRPr lang="en-GB" sz="1800" dirty="0">
              <a:ea typeface="Calibri"/>
              <a:cs typeface="Calibri"/>
            </a:endParaRP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sz="1800" dirty="0">
                <a:latin typeface="Calibri"/>
                <a:ea typeface="Calibri"/>
                <a:cs typeface="Calibri"/>
              </a:rPr>
              <a:t>Hosting information sessions with eligible client groups that you work with </a:t>
            </a: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GB" sz="1800" dirty="0">
              <a:ea typeface="Calibri"/>
              <a:cs typeface="Calibri"/>
            </a:endParaRP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sz="1800" dirty="0">
                <a:latin typeface="Calibri"/>
                <a:ea typeface="Calibri"/>
                <a:cs typeface="Calibri"/>
              </a:rPr>
              <a:t>Catered support to more vulnerable individuals with heightened needs.</a:t>
            </a: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GB" sz="1800" dirty="0">
              <a:ea typeface="Calibri"/>
              <a:cs typeface="Calibri"/>
            </a:endParaRP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sz="1800" dirty="0">
                <a:latin typeface="Calibri"/>
                <a:ea typeface="Calibri"/>
                <a:cs typeface="Calibri"/>
              </a:rPr>
              <a:t>Funding available for client travel to embassy appointments and new document costs if necessary</a:t>
            </a: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GB" dirty="0"/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GB" dirty="0"/>
          </a:p>
        </p:txBody>
      </p:sp>
      <p:sp>
        <p:nvSpPr>
          <p:cNvPr id="6" name="Google Shape;180;p30">
            <a:extLst>
              <a:ext uri="{FF2B5EF4-FFF2-40B4-BE49-F238E27FC236}">
                <a16:creationId xmlns:a16="http://schemas.microsoft.com/office/drawing/2014/main" id="{7DA60F53-D45E-7668-8A96-A8515A6F5B44}"/>
              </a:ext>
            </a:extLst>
          </p:cNvPr>
          <p:cNvSpPr txBox="1">
            <a:spLocks/>
          </p:cNvSpPr>
          <p:nvPr/>
        </p:nvSpPr>
        <p:spPr>
          <a:xfrm>
            <a:off x="33462" y="839141"/>
            <a:ext cx="2813112" cy="204130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300" b="1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 algn="ctr">
              <a:buClrTx/>
              <a:buFontTx/>
            </a:pPr>
            <a:r>
              <a:rPr lang="en-GB" dirty="0">
                <a:solidFill>
                  <a:srgbClr val="A4247F"/>
                </a:solidFill>
                <a:latin typeface="Calibri"/>
                <a:ea typeface="Calibri"/>
                <a:cs typeface="Calibri"/>
              </a:rPr>
              <a:t>How we can support you</a:t>
            </a:r>
            <a:endParaRPr lang="en-GB" dirty="0">
              <a:solidFill>
                <a:srgbClr val="A4247F"/>
              </a:solidFill>
              <a:latin typeface="Calibri" panose="020F0502020204030204" pitchFamily="34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4483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>
          <a:extLst>
            <a:ext uri="{FF2B5EF4-FFF2-40B4-BE49-F238E27FC236}">
              <a16:creationId xmlns:a16="http://schemas.microsoft.com/office/drawing/2014/main" id="{D0A17261-D2FF-8FAB-2621-DF82F60E6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5A73DF-8692-1A50-4EB6-24063AD3198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4" y="-1747"/>
            <a:ext cx="2892844" cy="5143500"/>
          </a:xfrm>
          <a:prstGeom prst="rect">
            <a:avLst/>
          </a:prstGeom>
        </p:spPr>
      </p:pic>
      <p:sp>
        <p:nvSpPr>
          <p:cNvPr id="39" name="Google Shape;185;p30">
            <a:extLst>
              <a:ext uri="{FF2B5EF4-FFF2-40B4-BE49-F238E27FC236}">
                <a16:creationId xmlns:a16="http://schemas.microsoft.com/office/drawing/2014/main" id="{72D59B26-2AC9-AD39-9F41-BAA5E6C3EFB9}"/>
              </a:ext>
            </a:extLst>
          </p:cNvPr>
          <p:cNvSpPr txBox="1">
            <a:spLocks/>
          </p:cNvSpPr>
          <p:nvPr/>
        </p:nvSpPr>
        <p:spPr>
          <a:xfrm>
            <a:off x="7449799" y="839141"/>
            <a:ext cx="2100600" cy="406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 b="1" kern="1200">
                <a:solidFill>
                  <a:schemeClr val="dk2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buClrTx/>
              <a:buFontTx/>
            </a:pPr>
            <a:endParaRPr lang="en">
              <a:solidFill>
                <a:srgbClr val="A4247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4D1DE32-02DE-64BB-B1A7-45A7D6CFD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3186" y="659217"/>
            <a:ext cx="5005428" cy="4014678"/>
          </a:xfrm>
        </p:spPr>
        <p:txBody>
          <a:bodyPr/>
          <a:lstStyle/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dirty="0"/>
              <a:t>Referring clients to our support in applying for VRS</a:t>
            </a:r>
          </a:p>
          <a:p>
            <a:pPr lvl="0" indent="0" fontAlgn="base">
              <a:lnSpc>
                <a:spcPct val="100000"/>
              </a:lnSpc>
            </a:pPr>
            <a:endParaRPr lang="en-GB" dirty="0"/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dirty="0"/>
              <a:t>Providing a regular in-person clinic drop-in space for us to work from within our regions.</a:t>
            </a:r>
          </a:p>
          <a:p>
            <a:pPr lvl="0" indent="0" fontAlgn="base">
              <a:lnSpc>
                <a:spcPct val="100000"/>
              </a:lnSpc>
            </a:pPr>
            <a:endParaRPr lang="en-GB" dirty="0"/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dirty="0"/>
              <a:t>Informing us of client engagement activities we can attend to inform on the VRS provisions available to clients</a:t>
            </a:r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endParaRPr lang="en-GB" dirty="0"/>
          </a:p>
          <a:p>
            <a:pPr marL="342900" lvl="0" indent="-342900" fontAlgn="base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dirty="0"/>
              <a:t>Sharing our contact details with clients who may be interested in support</a:t>
            </a:r>
          </a:p>
          <a:p>
            <a:pPr>
              <a:lnSpc>
                <a:spcPct val="114999"/>
              </a:lnSpc>
            </a:pPr>
            <a:endParaRPr lang="en-GB" dirty="0">
              <a:ea typeface="Calibri"/>
              <a:cs typeface="Calibri"/>
            </a:endParaRPr>
          </a:p>
        </p:txBody>
      </p:sp>
      <p:sp>
        <p:nvSpPr>
          <p:cNvPr id="6" name="Google Shape;180;p30">
            <a:extLst>
              <a:ext uri="{FF2B5EF4-FFF2-40B4-BE49-F238E27FC236}">
                <a16:creationId xmlns:a16="http://schemas.microsoft.com/office/drawing/2014/main" id="{0B5D0045-5C98-C8AC-2DF5-ADE6AFC41B4C}"/>
              </a:ext>
            </a:extLst>
          </p:cNvPr>
          <p:cNvSpPr txBox="1">
            <a:spLocks/>
          </p:cNvSpPr>
          <p:nvPr/>
        </p:nvSpPr>
        <p:spPr>
          <a:xfrm>
            <a:off x="33462" y="839141"/>
            <a:ext cx="2813112" cy="2041307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300" b="1" kern="1200">
                <a:solidFill>
                  <a:schemeClr val="lt1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pPr algn="ctr">
              <a:buClrTx/>
              <a:buFontTx/>
            </a:pPr>
            <a:r>
              <a:rPr lang="en-GB" dirty="0">
                <a:solidFill>
                  <a:srgbClr val="A4247F"/>
                </a:solidFill>
                <a:latin typeface="Calibri"/>
                <a:ea typeface="Calibri"/>
                <a:cs typeface="Calibri"/>
              </a:rPr>
              <a:t>How can you </a:t>
            </a:r>
            <a:r>
              <a:rPr lang="en-GB">
                <a:solidFill>
                  <a:srgbClr val="A4247F"/>
                </a:solidFill>
                <a:latin typeface="Calibri"/>
                <a:ea typeface="Calibri"/>
                <a:cs typeface="Calibri"/>
              </a:rPr>
              <a:t>support our </a:t>
            </a:r>
            <a:r>
              <a:rPr lang="en-GB" dirty="0">
                <a:solidFill>
                  <a:srgbClr val="A4247F"/>
                </a:solidFill>
                <a:latin typeface="Calibri"/>
                <a:ea typeface="Calibri"/>
                <a:cs typeface="Calibri"/>
              </a:rPr>
              <a:t>project?</a:t>
            </a:r>
            <a:endParaRPr lang="en-GB" dirty="0">
              <a:solidFill>
                <a:srgbClr val="A4247F"/>
              </a:solidFill>
              <a:latin typeface="Calibri" panose="020F0502020204030204" pitchFamily="34" charset="0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4739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>
          <a:extLst>
            <a:ext uri="{FF2B5EF4-FFF2-40B4-BE49-F238E27FC236}">
              <a16:creationId xmlns:a16="http://schemas.microsoft.com/office/drawing/2014/main" id="{DC9D42F6-0F7F-A4B6-B312-E976ED630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6A1159-A743-9032-B908-AC46284C9C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04" y="-1747"/>
            <a:ext cx="2892844" cy="5143500"/>
          </a:xfrm>
          <a:prstGeom prst="rect">
            <a:avLst/>
          </a:prstGeom>
        </p:spPr>
      </p:pic>
      <p:sp>
        <p:nvSpPr>
          <p:cNvPr id="19" name="Google Shape;180;p30">
            <a:extLst>
              <a:ext uri="{FF2B5EF4-FFF2-40B4-BE49-F238E27FC236}">
                <a16:creationId xmlns:a16="http://schemas.microsoft.com/office/drawing/2014/main" id="{A32843AA-D813-79FC-B23F-9EB6A0DF9890}"/>
              </a:ext>
            </a:extLst>
          </p:cNvPr>
          <p:cNvSpPr txBox="1">
            <a:spLocks noGrp="1"/>
          </p:cNvSpPr>
          <p:nvPr>
            <p:ph type="title" idx="3"/>
          </p:nvPr>
        </p:nvSpPr>
        <p:spPr>
          <a:xfrm>
            <a:off x="10602" y="411623"/>
            <a:ext cx="2858832" cy="29861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4999"/>
              </a:lnSpc>
            </a:pPr>
            <a:r>
              <a:rPr lang="en-GB" dirty="0">
                <a:solidFill>
                  <a:srgbClr val="A4247F"/>
                </a:solidFill>
                <a:latin typeface="Calibri"/>
                <a:ea typeface="Calibri"/>
                <a:cs typeface="Calibri"/>
              </a:rPr>
              <a:t>Contact details</a:t>
            </a:r>
            <a:endParaRPr lang="en-US" dirty="0"/>
          </a:p>
        </p:txBody>
      </p:sp>
      <p:sp>
        <p:nvSpPr>
          <p:cNvPr id="39" name="Google Shape;185;p30">
            <a:extLst>
              <a:ext uri="{FF2B5EF4-FFF2-40B4-BE49-F238E27FC236}">
                <a16:creationId xmlns:a16="http://schemas.microsoft.com/office/drawing/2014/main" id="{878F0806-BDF2-1ED2-0D08-D972CD19CA8A}"/>
              </a:ext>
            </a:extLst>
          </p:cNvPr>
          <p:cNvSpPr txBox="1">
            <a:spLocks/>
          </p:cNvSpPr>
          <p:nvPr/>
        </p:nvSpPr>
        <p:spPr>
          <a:xfrm>
            <a:off x="7449799" y="839141"/>
            <a:ext cx="2100600" cy="4062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>
            <a:lvl1pPr lvl="0" algn="l" defTabSz="6858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3300" b="1" kern="1200">
                <a:solidFill>
                  <a:schemeClr val="dk2"/>
                </a:solidFill>
                <a:latin typeface="+mj-lt"/>
                <a:ea typeface="+mj-ea"/>
                <a:cs typeface="+mj-cs"/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buClrTx/>
              <a:buFontTx/>
            </a:pPr>
            <a:endParaRPr lang="en">
              <a:solidFill>
                <a:srgbClr val="A4247F"/>
              </a:solidFill>
              <a:latin typeface="Calibri" panose="020F050202020403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3BD84B9-B046-B48E-D084-62E406CCEF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4671" y="839141"/>
            <a:ext cx="5005428" cy="4014678"/>
          </a:xfrm>
        </p:spPr>
        <p:txBody>
          <a:bodyPr/>
          <a:lstStyle/>
          <a:p>
            <a:pPr algn="ctr"/>
            <a:r>
              <a:rPr lang="en-GB" sz="1800" dirty="0">
                <a:latin typeface="Calibri"/>
                <a:ea typeface="Calibri"/>
                <a:cs typeface="Calibri"/>
              </a:rPr>
              <a:t>Call the helpline on </a:t>
            </a:r>
            <a:r>
              <a:rPr lang="en-GB" sz="1800" b="1" dirty="0">
                <a:latin typeface="Calibri"/>
                <a:ea typeface="Calibri"/>
                <a:cs typeface="Calibri"/>
              </a:rPr>
              <a:t>01304806666</a:t>
            </a:r>
          </a:p>
          <a:p>
            <a:pPr algn="ctr"/>
            <a:r>
              <a:rPr lang="en-GB" sz="1800" dirty="0">
                <a:latin typeface="Calibri"/>
                <a:ea typeface="Calibri"/>
                <a:cs typeface="Calibri"/>
              </a:rPr>
              <a:t>Monday-Friday 09:00-17:00</a:t>
            </a:r>
          </a:p>
          <a:p>
            <a:pPr algn="ctr"/>
            <a:endParaRPr lang="en-GB" dirty="0">
              <a:ea typeface="Calibri"/>
              <a:cs typeface="Calibri"/>
            </a:endParaRPr>
          </a:p>
          <a:p>
            <a:pPr algn="ctr"/>
            <a:r>
              <a:rPr lang="en-GB" dirty="0">
                <a:ea typeface="Calibri"/>
                <a:cs typeface="Calibri"/>
                <a:hlinkClick r:id="rId4"/>
              </a:rPr>
              <a:t>vrsenquiries@migranthelpuk.org</a:t>
            </a:r>
            <a:endParaRPr lang="en-GB" dirty="0">
              <a:ea typeface="Calibri"/>
              <a:cs typeface="Calibri"/>
            </a:endParaRPr>
          </a:p>
          <a:p>
            <a:pPr algn="ctr"/>
            <a:endParaRPr lang="en-GB" dirty="0">
              <a:ea typeface="Calibri"/>
              <a:cs typeface="Calibri"/>
            </a:endParaRPr>
          </a:p>
          <a:p>
            <a:pPr algn="ctr"/>
            <a:r>
              <a:rPr lang="en-GB" sz="1800" dirty="0">
                <a:latin typeface="Calibri"/>
                <a:ea typeface="Calibri"/>
                <a:cs typeface="Calibri"/>
              </a:rPr>
              <a:t>More information and referral forms on the website: </a:t>
            </a:r>
          </a:p>
          <a:p>
            <a:pPr algn="ctr">
              <a:lnSpc>
                <a:spcPct val="114999"/>
              </a:lnSpc>
            </a:pPr>
            <a:r>
              <a:rPr lang="en-GB" sz="1800" dirty="0">
                <a:latin typeface="Calibri"/>
                <a:ea typeface="Calibri"/>
                <a:cs typeface="Calibri"/>
                <a:hlinkClick r:id="rId5"/>
              </a:rPr>
              <a:t>Migrant Help</a:t>
            </a:r>
            <a:endParaRPr lang="en-GB" sz="1800">
              <a:latin typeface="Calibri"/>
              <a:ea typeface="Calibri"/>
              <a:cs typeface="Calibri"/>
            </a:endParaRPr>
          </a:p>
          <a:p>
            <a:pPr algn="ctr"/>
            <a:r>
              <a:rPr lang="en-GB" sz="1800" dirty="0">
                <a:latin typeface="Calibri"/>
                <a:ea typeface="Calibri"/>
                <a:cs typeface="Calibri"/>
              </a:rPr>
              <a:t>Or</a:t>
            </a:r>
          </a:p>
          <a:p>
            <a:pPr algn="ctr"/>
            <a:r>
              <a:rPr lang="en-GB" sz="1800" dirty="0">
                <a:latin typeface="Calibri"/>
                <a:ea typeface="Calibri"/>
                <a:cs typeface="Calibri"/>
                <a:hlinkClick r:id="rId6"/>
              </a:rPr>
              <a:t>How to apply - GOV.UK</a:t>
            </a:r>
            <a:endParaRPr lang="en-GB" sz="1800" dirty="0">
              <a:latin typeface="Calibri"/>
              <a:ea typeface="Calibri"/>
              <a:cs typeface="Calibri"/>
            </a:endParaRPr>
          </a:p>
        </p:txBody>
      </p:sp>
      <p:pic>
        <p:nvPicPr>
          <p:cNvPr id="5" name="Graphic 4" descr="Call center outline">
            <a:extLst>
              <a:ext uri="{FF2B5EF4-FFF2-40B4-BE49-F238E27FC236}">
                <a16:creationId xmlns:a16="http://schemas.microsoft.com/office/drawing/2014/main" id="{EAFD93E2-2235-60E3-B163-4DF91B8F7C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242539" y="910475"/>
            <a:ext cx="669732" cy="669732"/>
          </a:xfrm>
          <a:prstGeom prst="rect">
            <a:avLst/>
          </a:prstGeom>
        </p:spPr>
      </p:pic>
      <p:pic>
        <p:nvPicPr>
          <p:cNvPr id="7" name="Graphic 6" descr="Email outline">
            <a:extLst>
              <a:ext uri="{FF2B5EF4-FFF2-40B4-BE49-F238E27FC236}">
                <a16:creationId xmlns:a16="http://schemas.microsoft.com/office/drawing/2014/main" id="{252A0D18-B35D-3FE6-4A58-A6AFE9A453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245237" y="1900390"/>
            <a:ext cx="667034" cy="667034"/>
          </a:xfrm>
          <a:prstGeom prst="rect">
            <a:avLst/>
          </a:prstGeom>
        </p:spPr>
      </p:pic>
      <p:pic>
        <p:nvPicPr>
          <p:cNvPr id="9" name="Graphic 8" descr="Internet outline">
            <a:extLst>
              <a:ext uri="{FF2B5EF4-FFF2-40B4-BE49-F238E27FC236}">
                <a16:creationId xmlns:a16="http://schemas.microsoft.com/office/drawing/2014/main" id="{AEF361A1-D656-07F7-D4FC-43AF32267C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47188" y="3021267"/>
            <a:ext cx="744478" cy="744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263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5993FB5E-2B17-56D6-3B39-230B92ED7CB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352" y="2571750"/>
            <a:ext cx="9175352" cy="2574036"/>
          </a:xfrm>
          <a:prstGeom prst="rect">
            <a:avLst/>
          </a:prstGeom>
        </p:spPr>
      </p:pic>
      <p:sp>
        <p:nvSpPr>
          <p:cNvPr id="2232" name="Google Shape;2232;p60"/>
          <p:cNvSpPr txBox="1">
            <a:spLocks noGrp="1"/>
          </p:cNvSpPr>
          <p:nvPr>
            <p:ph type="subTitle" idx="1"/>
          </p:nvPr>
        </p:nvSpPr>
        <p:spPr>
          <a:xfrm>
            <a:off x="2092050" y="2709652"/>
            <a:ext cx="4959900" cy="146304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ea typeface="Arimo" panose="020B0604020202020204" pitchFamily="34" charset="0"/>
                <a:cs typeface="Calibri" panose="020F0502020204030204" pitchFamily="34" charset="0"/>
              </a:rPr>
              <a:t>Any questions?</a:t>
            </a:r>
            <a:endParaRPr sz="1800">
              <a:ea typeface="Arimo" panose="020B06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231" name="Google Shape;2231;p60"/>
          <p:cNvSpPr txBox="1">
            <a:spLocks noGrp="1"/>
          </p:cNvSpPr>
          <p:nvPr>
            <p:ph type="ctrTitle"/>
          </p:nvPr>
        </p:nvSpPr>
        <p:spPr>
          <a:xfrm>
            <a:off x="2298450" y="-251460"/>
            <a:ext cx="4547100" cy="293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" sz="7000" b="0" dirty="0">
                <a:solidFill>
                  <a:srgbClr val="7D69AF"/>
                </a:solidFill>
                <a:latin typeface="Calibri"/>
                <a:ea typeface="Arimo" panose="020B0604020202020204" pitchFamily="34" charset="0"/>
                <a:cs typeface="Calibri"/>
              </a:rPr>
              <a:t>Any questions?</a:t>
            </a:r>
            <a:endParaRPr lang="en" sz="7000" b="0" dirty="0">
              <a:solidFill>
                <a:srgbClr val="7D69AF"/>
              </a:solidFill>
              <a:latin typeface="Calibri" panose="020F0502020204030204" pitchFamily="34" charset="0"/>
              <a:ea typeface="Arimo" panose="020B060402020202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601DD346-41CF-629D-1D16-6C663234FE9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437" y="401370"/>
            <a:ext cx="1656414" cy="1656414"/>
          </a:xfrm>
          <a:prstGeom prst="rect">
            <a:avLst/>
          </a:prstGeom>
        </p:spPr>
      </p:pic>
      <p:pic>
        <p:nvPicPr>
          <p:cNvPr id="26" name="Picture 25" descr="Logo&#10;&#10;Description automatically generated with medium confidence">
            <a:extLst>
              <a:ext uri="{FF2B5EF4-FFF2-40B4-BE49-F238E27FC236}">
                <a16:creationId xmlns:a16="http://schemas.microsoft.com/office/drawing/2014/main" id="{EA9999DC-6920-E6F7-A61A-F70854ED6E4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068" y="4330910"/>
            <a:ext cx="2523864" cy="355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4c87a10-19c3-4a50-8aff-8853197ae675">
      <Terms xmlns="http://schemas.microsoft.com/office/infopath/2007/PartnerControls"/>
    </lcf76f155ced4ddcb4097134ff3c332f>
    <TaxCatchAll xmlns="dfc3c03b-1389-46f0-840a-a4d8983751f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14D21B6E272042A34C4236F554876C" ma:contentTypeVersion="9" ma:contentTypeDescription="Create a new document." ma:contentTypeScope="" ma:versionID="e1b97b74c719543af83ab520919285f2">
  <xsd:schema xmlns:xsd="http://www.w3.org/2001/XMLSchema" xmlns:xs="http://www.w3.org/2001/XMLSchema" xmlns:p="http://schemas.microsoft.com/office/2006/metadata/properties" xmlns:ns2="74c87a10-19c3-4a50-8aff-8853197ae675" xmlns:ns3="dfc3c03b-1389-46f0-840a-a4d8983751fe" targetNamespace="http://schemas.microsoft.com/office/2006/metadata/properties" ma:root="true" ma:fieldsID="2362904c7013dde0db551532b4b15565" ns2:_="" ns3:_="">
    <xsd:import namespace="74c87a10-19c3-4a50-8aff-8853197ae675"/>
    <xsd:import namespace="dfc3c03b-1389-46f0-840a-a4d8983751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c87a10-19c3-4a50-8aff-8853197ae6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9c5ca1c-391e-459e-9595-af496e5708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c3c03b-1389-46f0-840a-a4d8983751f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0213f16-1fc1-4e0a-a38f-c3729000a9e8}" ma:internalName="TaxCatchAll" ma:showField="CatchAllData" ma:web="dfc3c03b-1389-46f0-840a-a4d8983751f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F7954F-A807-4293-8063-A498118026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968E2F-B40D-48A8-A2F7-8A8E513577D1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dfc3c03b-1389-46f0-840a-a4d8983751fe"/>
    <ds:schemaRef ds:uri="http://purl.org/dc/terms/"/>
    <ds:schemaRef ds:uri="http://schemas.microsoft.com/office/2006/metadata/properties"/>
    <ds:schemaRef ds:uri="http://www.w3.org/XML/1998/namespace"/>
    <ds:schemaRef ds:uri="74c87a10-19c3-4a50-8aff-8853197ae675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74F82F1-74B0-40F0-B02E-6435E98851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c87a10-19c3-4a50-8aff-8853197ae675"/>
    <ds:schemaRef ds:uri="dfc3c03b-1389-46f0-840a-a4d8983751f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880</Words>
  <Application>Microsoft Office PowerPoint</Application>
  <PresentationFormat>On-screen Show (16:9)</PresentationFormat>
  <Paragraphs>111</Paragraphs>
  <Slides>12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Voluntary Returns Service supporting voluntary returns through community patnerships</vt:lpstr>
      <vt:lpstr>Overview</vt:lpstr>
      <vt:lpstr>Regions</vt:lpstr>
      <vt:lpstr>Key objectives</vt:lpstr>
      <vt:lpstr>PowerPoint Presentation</vt:lpstr>
      <vt:lpstr>PowerPoint Presentation</vt:lpstr>
      <vt:lpstr>Examples of who cannot apply</vt:lpstr>
      <vt:lpstr>PowerPoint Presentation</vt:lpstr>
      <vt:lpstr>PowerPoint Presentation</vt:lpstr>
      <vt:lpstr>PowerPoint Presentation</vt:lpstr>
      <vt:lpstr>Contact details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 Title</dc:title>
  <dc:creator>Anna Nedelcheva</dc:creator>
  <cp:lastModifiedBy>Sabah Heydon</cp:lastModifiedBy>
  <cp:revision>2863</cp:revision>
  <dcterms:modified xsi:type="dcterms:W3CDTF">2026-09-25T14:41:59Z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0x0101005B14D21B6E272042A34C4236F554876C</vt:lpwstr>
  </property>
  <property fmtid="{D5CDD505-2E9C-101B-9397-08002B2CF9AE}" pid="3" name="MediaServiceImageTags">
    <vt:lpwstr/>
  </property>
  <property fmtid="{D5CDD505-2E9C-101B-9397-08002B2CF9AE}" pid="4" name="MSIP_Label_dd7040ad-64bb-44a1-a572-c57486b84d9d_Enabled">
    <vt:lpwstr>true</vt:lpwstr>
  </property>
  <property fmtid="{D5CDD505-2E9C-101B-9397-08002B2CF9AE}" pid="5" name="MSIP_Label_dd7040ad-64bb-44a1-a572-c57486b84d9d_SetDate">
    <vt:lpwstr>2025-01-20T14:29:49Z</vt:lpwstr>
  </property>
  <property fmtid="{D5CDD505-2E9C-101B-9397-08002B2CF9AE}" pid="6" name="MSIP_Label_dd7040ad-64bb-44a1-a572-c57486b84d9d_Method">
    <vt:lpwstr>Privileged</vt:lpwstr>
  </property>
  <property fmtid="{D5CDD505-2E9C-101B-9397-08002B2CF9AE}" pid="7" name="MSIP_Label_dd7040ad-64bb-44a1-a572-c57486b84d9d_Name">
    <vt:lpwstr>Internal</vt:lpwstr>
  </property>
  <property fmtid="{D5CDD505-2E9C-101B-9397-08002B2CF9AE}" pid="8" name="MSIP_Label_dd7040ad-64bb-44a1-a572-c57486b84d9d_SiteId">
    <vt:lpwstr>e7f5c581-0874-4397-8142-55ea3bae7c4a</vt:lpwstr>
  </property>
  <property fmtid="{D5CDD505-2E9C-101B-9397-08002B2CF9AE}" pid="9" name="MSIP_Label_dd7040ad-64bb-44a1-a572-c57486b84d9d_ActionId">
    <vt:lpwstr>4fe32b63-c364-43cc-a4f1-c9c3f9ac266b</vt:lpwstr>
  </property>
  <property fmtid="{D5CDD505-2E9C-101B-9397-08002B2CF9AE}" pid="10" name="MSIP_Label_dd7040ad-64bb-44a1-a572-c57486b84d9d_ContentBits">
    <vt:lpwstr>1</vt:lpwstr>
  </property>
  <property fmtid="{D5CDD505-2E9C-101B-9397-08002B2CF9AE}" pid="11" name="ClassificationContentMarkingHeaderLocations">
    <vt:lpwstr>Office Theme:8</vt:lpwstr>
  </property>
  <property fmtid="{D5CDD505-2E9C-101B-9397-08002B2CF9AE}" pid="12" name="ClassificationContentMarkingHeaderText">
    <vt:lpwstr>Internal</vt:lpwstr>
  </property>
</Properties>
</file>